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  <p:sldMasterId id="2147483673" r:id="rId3"/>
  </p:sldMasterIdLst>
  <p:notesMasterIdLst>
    <p:notesMasterId r:id="rId15"/>
  </p:notesMasterIdLst>
  <p:handoutMasterIdLst>
    <p:handoutMasterId r:id="rId16"/>
  </p:handoutMasterIdLst>
  <p:sldIdLst>
    <p:sldId id="513" r:id="rId4"/>
    <p:sldId id="1229" r:id="rId5"/>
    <p:sldId id="1230" r:id="rId6"/>
    <p:sldId id="1236" r:id="rId7"/>
    <p:sldId id="495" r:id="rId8"/>
    <p:sldId id="1235" r:id="rId9"/>
    <p:sldId id="1234" r:id="rId10"/>
    <p:sldId id="1237" r:id="rId11"/>
    <p:sldId id="1227" r:id="rId12"/>
    <p:sldId id="1233" r:id="rId13"/>
    <p:sldId id="509" r:id="rId1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ssady, George" initials="CG" lastIdx="0" clrIdx="0">
    <p:extLst>
      <p:ext uri="{19B8F6BF-5375-455C-9EA6-DF929625EA0E}">
        <p15:presenceInfo xmlns:p15="http://schemas.microsoft.com/office/powerpoint/2012/main" userId="S-1-5-21-1589207825-987676762-3663815967-61393" providerId="AD"/>
      </p:ext>
    </p:extLst>
  </p:cmAuthor>
  <p:cmAuthor id="2" name="Barnes, Travis" initials="BT" lastIdx="6" clrIdx="1">
    <p:extLst>
      <p:ext uri="{19B8F6BF-5375-455C-9EA6-DF929625EA0E}">
        <p15:presenceInfo xmlns:p15="http://schemas.microsoft.com/office/powerpoint/2012/main" userId="S-1-5-21-1589207825-987676762-3663815967-8738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6FBC"/>
    <a:srgbClr val="000000"/>
    <a:srgbClr val="444444"/>
    <a:srgbClr val="119E5B"/>
    <a:srgbClr val="522F86"/>
    <a:srgbClr val="2095BE"/>
    <a:srgbClr val="5D80A1"/>
    <a:srgbClr val="A3272C"/>
    <a:srgbClr val="FF91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66" autoAdjust="0"/>
    <p:restoredTop sz="92201" autoAdjust="0"/>
  </p:normalViewPr>
  <p:slideViewPr>
    <p:cSldViewPr snapToGrid="0">
      <p:cViewPr varScale="1">
        <p:scale>
          <a:sx n="103" d="100"/>
          <a:sy n="103" d="100"/>
        </p:scale>
        <p:origin x="6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8EA59F-B25B-4245-81D8-9EB0C5748A17}" type="datetimeFigureOut">
              <a:rPr lang="en-US" smtClean="0"/>
              <a:t>11/17/2023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8914AA-C2D7-474E-9908-D86311079B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4586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4E887D-C82A-469C-BC71-F8E9B3EA8BA5}" type="datetimeFigureOut">
              <a:rPr lang="en-US" smtClean="0"/>
              <a:t>11/17/2023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31CA49-4E4A-47A4-94A6-A51303F8DA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841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31CA49-4E4A-47A4-94A6-A51303F8DA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0805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554355">
              <a:lnSpc>
                <a:spcPts val="13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Hybrid work schedule</a:t>
            </a:r>
          </a:p>
          <a:p>
            <a:pPr marL="228600" marR="554355">
              <a:lnSpc>
                <a:spcPts val="13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Backdoor disability, hardship credit, senior discount</a:t>
            </a:r>
          </a:p>
          <a:p>
            <a:pPr marL="228600" marR="554355">
              <a:lnSpc>
                <a:spcPts val="13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Solid Waste Management Department supports the County's donation programs such as the Cereal for Summer food donation drive, the cellphones for deployed soldiers, and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Duffles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of Dignity to provide care items for children in need.</a:t>
            </a:r>
          </a:p>
          <a:p>
            <a:pPr marL="228600" marR="554355">
              <a:lnSpc>
                <a:spcPts val="13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rd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largest county in Florida</a:t>
            </a:r>
          </a:p>
          <a:p>
            <a:pPr marL="228600" marR="554355">
              <a:lnSpc>
                <a:spcPts val="13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400 new accounts monthly on average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31CA49-4E4A-47A4-94A6-A51303F8DA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3070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554355">
              <a:lnSpc>
                <a:spcPts val="13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Policy win for SW</a:t>
            </a:r>
          </a:p>
          <a:p>
            <a:pPr marL="228600" marR="554355">
              <a:lnSpc>
                <a:spcPts val="1300"/>
              </a:lnSpc>
              <a:spcBef>
                <a:spcPts val="600"/>
              </a:spcBef>
              <a:spcAft>
                <a:spcPts val="0"/>
              </a:spcAft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31CA49-4E4A-47A4-94A6-A51303F8DA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5480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554355">
              <a:lnSpc>
                <a:spcPts val="13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second waste to energy plant in the U.S. to produce carbon offset credits for the voluntary market </a:t>
            </a:r>
          </a:p>
          <a:p>
            <a:pPr marL="228600" marR="554355">
              <a:lnSpc>
                <a:spcPts val="13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County facilities powered by RRF:</a:t>
            </a:r>
          </a:p>
          <a:p>
            <a:pPr marL="228600" marR="554355">
              <a:lnSpc>
                <a:spcPts val="13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Waste Water Treatment Plant</a:t>
            </a:r>
          </a:p>
          <a:p>
            <a:pPr marL="228600" marR="554355">
              <a:lnSpc>
                <a:spcPts val="13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Faulkenburg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County Jail</a:t>
            </a:r>
          </a:p>
          <a:p>
            <a:pPr marL="228600" marR="554355">
              <a:lnSpc>
                <a:spcPts val="13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Powers the RRF</a:t>
            </a:r>
          </a:p>
          <a:p>
            <a:pPr marL="228600" marR="554355">
              <a:lnSpc>
                <a:spcPts val="1300"/>
              </a:lnSpc>
              <a:spcBef>
                <a:spcPts val="600"/>
              </a:spcBef>
              <a:spcAft>
                <a:spcPts val="0"/>
              </a:spcAft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554355">
              <a:lnSpc>
                <a:spcPts val="13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Trademark Metals Recycling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1CA49-4E4A-47A4-94A6-A51303F8DAA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088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MSAP composting- Modified Static Aerobic Pile</a:t>
            </a:r>
          </a:p>
          <a:p>
            <a:r>
              <a:rPr lang="en-US" dirty="0"/>
              <a:t>AA grade Compost</a:t>
            </a:r>
          </a:p>
          <a:p>
            <a:r>
              <a:rPr lang="en-US" dirty="0"/>
              <a:t>36% reduction in transportation and disposal costs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31CA49-4E4A-47A4-94A6-A51303F8DAA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744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Provide reusable promo items</a:t>
            </a:r>
          </a:p>
          <a:p>
            <a:r>
              <a:rPr lang="en-US" dirty="0"/>
              <a:t>Manage/Support KTBB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31CA49-4E4A-47A4-94A6-A51303F8DAA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532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Send PPT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Pictures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Videos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Pic of sustainable promo items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5CDDA1-6ABA-48D8-B51F-311D02CB4C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8435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9CEF5-43AC-445C-8F07-41A92D1A676A}" type="datetimeFigureOut">
              <a:rPr lang="en-US" smtClean="0"/>
              <a:t>11/17/2023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04EC7-D500-41D2-8A32-7E0F311826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749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9CEF5-43AC-445C-8F07-41A92D1A676A}" type="datetimeFigureOut">
              <a:rPr lang="en-US" smtClean="0"/>
              <a:t>11/17/2023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04EC7-D500-41D2-8A32-7E0F311826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324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9CEF5-43AC-445C-8F07-41A92D1A676A}" type="datetimeFigureOut">
              <a:rPr lang="en-US" smtClean="0"/>
              <a:t>11/17/2023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04EC7-D500-41D2-8A32-7E0F311826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577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34DC2-7519-46B6-A26A-4CC3CAE66D3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182027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C07C03-6D0D-4FAE-A845-DD52349FDC4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C828EB-7A2F-46F7-B913-40751576928B}" type="slidenum"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46016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CF93-C1AF-49C9-B1C0-AF3E465ACA1B}" type="datetime1">
              <a:rPr lang="en-US" smtClean="0"/>
              <a:t>11/17/2023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28EB-7A2F-46F7-B913-4075157692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6585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07C03-6D0D-4FAE-A845-DD52349FDC44}" type="datetime1">
              <a:rPr lang="en-US" smtClean="0"/>
              <a:t>11/17/2023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28EB-7A2F-46F7-B913-4075157692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297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66CD-D5FE-4D52-BCF5-08B9DF13E219}" type="datetime1">
              <a:rPr lang="en-US" smtClean="0"/>
              <a:t>11/17/2023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28EB-7A2F-46F7-B913-4075157692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3792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F7F7C-774C-4E34-A520-B1422A9A0345}" type="datetime1">
              <a:rPr lang="en-US" smtClean="0"/>
              <a:t>11/17/2023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28EB-7A2F-46F7-B913-4075157692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6717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E63D-F740-4519-A16D-CC450874CDC8}" type="datetime1">
              <a:rPr lang="en-US" smtClean="0"/>
              <a:t>11/17/2023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28EB-7A2F-46F7-B913-4075157692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1641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ADBC0-6A54-48B0-81BE-23573BBEC4B2}" type="datetime1">
              <a:rPr lang="en-US" smtClean="0"/>
              <a:t>11/17/2023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28EB-7A2F-46F7-B913-4075157692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45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9CEF5-43AC-445C-8F07-41A92D1A676A}" type="datetimeFigureOut">
              <a:rPr lang="en-US" smtClean="0"/>
              <a:t>11/17/2023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04EC7-D500-41D2-8A32-7E0F311826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6901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B6131-DEFA-4512-810F-BF7B7E723687}" type="datetime1">
              <a:rPr lang="en-US" smtClean="0"/>
              <a:t>11/17/2023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28EB-7A2F-46F7-B913-4075157692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7340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4F3CC-7B80-4192-8A99-DA24B5CA6F5E}" type="datetime1">
              <a:rPr lang="en-US" smtClean="0"/>
              <a:t>11/17/2023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28EB-7A2F-46F7-B913-4075157692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9112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C9943-0E11-4615-9A7D-749C19EEFAF7}" type="datetime1">
              <a:rPr lang="en-US" smtClean="0"/>
              <a:t>11/17/2023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28EB-7A2F-46F7-B913-4075157692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2085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A475-25EE-4575-BDE3-A4BCF06A32C1}" type="datetime1">
              <a:rPr lang="en-US" smtClean="0"/>
              <a:t>11/17/2023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28EB-7A2F-46F7-B913-4075157692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6209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DE488-64EF-45A1-AF9A-A740E1188CA6}" type="datetime1">
              <a:rPr lang="en-US" smtClean="0"/>
              <a:t>11/17/2023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28EB-7A2F-46F7-B913-4075157692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074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9CEF5-43AC-445C-8F07-41A92D1A676A}" type="datetimeFigureOut">
              <a:rPr lang="en-US" smtClean="0"/>
              <a:t>11/17/2023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04EC7-D500-41D2-8A32-7E0F311826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509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9CEF5-43AC-445C-8F07-41A92D1A676A}" type="datetimeFigureOut">
              <a:rPr lang="en-US" smtClean="0"/>
              <a:t>11/17/2023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04EC7-D500-41D2-8A32-7E0F311826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647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9CEF5-43AC-445C-8F07-41A92D1A676A}" type="datetimeFigureOut">
              <a:rPr lang="en-US" smtClean="0"/>
              <a:t>11/17/2023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04EC7-D500-41D2-8A32-7E0F311826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513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9CEF5-43AC-445C-8F07-41A92D1A676A}" type="datetimeFigureOut">
              <a:rPr lang="en-US" smtClean="0"/>
              <a:t>11/17/2023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04EC7-D500-41D2-8A32-7E0F311826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51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9CEF5-43AC-445C-8F07-41A92D1A676A}" type="datetimeFigureOut">
              <a:rPr lang="en-US" smtClean="0"/>
              <a:t>11/17/2023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04EC7-D500-41D2-8A32-7E0F311826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764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9CEF5-43AC-445C-8F07-41A92D1A676A}" type="datetimeFigureOut">
              <a:rPr lang="en-US" smtClean="0"/>
              <a:t>11/17/2023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04EC7-D500-41D2-8A32-7E0F311826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718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9CEF5-43AC-445C-8F07-41A92D1A676A}" type="datetimeFigureOut">
              <a:rPr lang="en-US" smtClean="0"/>
              <a:t>11/17/2023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04EC7-D500-41D2-8A32-7E0F311826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880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9CEF5-43AC-445C-8F07-41A92D1A676A}" type="datetimeFigureOut">
              <a:rPr lang="en-US" smtClean="0"/>
              <a:t>11/17/2023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04EC7-D500-41D2-8A32-7E0F311826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415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A334-2483-4B46-83E2-C6176609C0D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C828EB-7A2F-46F7-B913-40751576928B}" type="slidenum"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1986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2A334-2483-4B46-83E2-C6176609C0D7}" type="datetime1">
              <a:rPr lang="en-US" smtClean="0"/>
              <a:t>11/17/2023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fld id="{8FC828EB-7A2F-46F7-B913-4075157692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787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tampabayrecycles.org/" TargetMode="External"/><Relationship Id="rId3" Type="http://schemas.openxmlformats.org/officeDocument/2006/relationships/image" Target="../media/image20.png"/><Relationship Id="rId7" Type="http://schemas.openxmlformats.org/officeDocument/2006/relationships/hyperlink" Target="https://www.reduceyourusetampabay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4.jp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hyperlink" Target="mailto:Recycling@HCFLGov.ne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lanhillsborough.org/wp-content/uploads/2023/01/Hillsborough-County-Comprehensive-Plan.pdf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s://www.youtube.com/watch?v=H6cuyPLDQC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sv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38lyLUtUSVk?feature=oembed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1219198" y="3463316"/>
            <a:ext cx="9753600" cy="255082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Hillsborough County Solid Waste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Management </a:t>
            </a:r>
            <a:r>
              <a:rPr lang="en-US" sz="57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Department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Randall Ceneus, M.A., PMP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Recycling &amp; Waste Reduction Specialist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9201A96-BC5E-BB74-58C8-F5ABA27A0225}"/>
              </a:ext>
            </a:extLst>
          </p:cNvPr>
          <p:cNvSpPr txBox="1">
            <a:spLocks/>
          </p:cNvSpPr>
          <p:nvPr/>
        </p:nvSpPr>
        <p:spPr>
          <a:xfrm>
            <a:off x="1673233" y="483498"/>
            <a:ext cx="8845530" cy="1556545"/>
          </a:xfrm>
          <a:prstGeom prst="flowChartAlternateProcess">
            <a:avLst/>
          </a:prstGeom>
          <a:noFill/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800"/>
              </a:spcAft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Florida Recycles Day 2023</a:t>
            </a:r>
          </a:p>
        </p:txBody>
      </p:sp>
      <p:pic>
        <p:nvPicPr>
          <p:cNvPr id="2" name="Graphic 1" descr="Sustainability with solid fill">
            <a:extLst>
              <a:ext uri="{FF2B5EF4-FFF2-40B4-BE49-F238E27FC236}">
                <a16:creationId xmlns:a16="http://schemas.microsoft.com/office/drawing/2014/main" id="{40FAD8F4-1507-B710-CC2B-261938A238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84378" y="1667538"/>
            <a:ext cx="1623239" cy="162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1731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55D370-7872-0F7B-2354-53EAD44FE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833" y="1465748"/>
            <a:ext cx="3625170" cy="2310047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TAMPA BAY REGIONAL RECYCLING PARTNERSHIP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CCCE19-E75A-5454-F5E3-D95CCBF6DD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5190034"/>
            <a:ext cx="8768887" cy="16087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6E511D-758E-B906-D741-BC48477E1FB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04500" y="5208334"/>
            <a:ext cx="1587500" cy="135620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0B508-1034-059A-B627-ADE51D7B2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9619" y="154180"/>
            <a:ext cx="7969333" cy="5546047"/>
          </a:xfrm>
        </p:spPr>
        <p:txBody>
          <a:bodyPr anchor="t">
            <a:norm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000" dirty="0"/>
              <a:t>Award-winning awareness campaigns launched in March 2019 to encourage waste reduction and educate about recycling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/>
              <a:t>Key feature of </a:t>
            </a:r>
            <a:r>
              <a:rPr lang="en-US" sz="2000" b="1" dirty="0"/>
              <a:t>Reduce Your Use Tampa Bay Campaign</a:t>
            </a:r>
            <a:r>
              <a:rPr lang="en-US" sz="2000" dirty="0"/>
              <a:t>: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000" dirty="0"/>
              <a:t>Individual Pledge for Residents: +2,200 pledges 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000" dirty="0"/>
              <a:t>Business Pledge: 35 business partners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n-US" sz="2000" dirty="0"/>
          </a:p>
          <a:p>
            <a:pPr lvl="1">
              <a:buFont typeface="Wingdings" panose="05000000000000000000" pitchFamily="2" charset="2"/>
              <a:buChar char="v"/>
            </a:pPr>
            <a:endParaRPr lang="en-US" sz="2000" dirty="0"/>
          </a:p>
          <a:p>
            <a:pPr lvl="1">
              <a:buFont typeface="Wingdings" panose="05000000000000000000" pitchFamily="2" charset="2"/>
              <a:buChar char="v"/>
            </a:pPr>
            <a:endParaRPr lang="en-US" sz="2000" dirty="0"/>
          </a:p>
          <a:p>
            <a:pPr lvl="1">
              <a:buFont typeface="Wingdings" panose="05000000000000000000" pitchFamily="2" charset="2"/>
              <a:buChar char="v"/>
            </a:pPr>
            <a:endParaRPr lang="en-US" sz="2000" dirty="0"/>
          </a:p>
          <a:p>
            <a:pPr lvl="1">
              <a:buFont typeface="Wingdings" panose="05000000000000000000" pitchFamily="2" charset="2"/>
              <a:buChar char="v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/>
              <a:t>Received the </a:t>
            </a:r>
            <a:r>
              <a:rPr lang="en-US" sz="2000" b="1" dirty="0"/>
              <a:t>Environmental &amp; Participation Award of Excellence </a:t>
            </a:r>
            <a:r>
              <a:rPr lang="en-US" sz="2000" dirty="0"/>
              <a:t>from Plan Hillsborough’s 40</a:t>
            </a:r>
            <a:r>
              <a:rPr lang="en-US" sz="2000" baseline="30000" dirty="0"/>
              <a:t>th</a:t>
            </a:r>
            <a:r>
              <a:rPr lang="en-US" sz="2000" dirty="0"/>
              <a:t> Planning &amp; Design Awards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1CA3EAA-9CCF-AD0F-2C98-FC833ECDB3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589" y="2113670"/>
            <a:ext cx="4124325" cy="130431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A904C19-51DB-55BC-52CA-FA62E5AF78B5}"/>
              </a:ext>
            </a:extLst>
          </p:cNvPr>
          <p:cNvSpPr txBox="1"/>
          <p:nvPr/>
        </p:nvSpPr>
        <p:spPr>
          <a:xfrm>
            <a:off x="4382253" y="4629925"/>
            <a:ext cx="3880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hlinkClick r:id="rId7"/>
              </a:rPr>
              <a:t>ReduceYourUseTampaBay.org</a:t>
            </a:r>
            <a:endParaRPr lang="en-U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471F89-D521-8913-F038-F8CC682432C0}"/>
              </a:ext>
            </a:extLst>
          </p:cNvPr>
          <p:cNvSpPr txBox="1"/>
          <p:nvPr/>
        </p:nvSpPr>
        <p:spPr>
          <a:xfrm>
            <a:off x="8805328" y="4623956"/>
            <a:ext cx="3002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hlinkClick r:id="rId8"/>
              </a:rPr>
              <a:t>TampaBayRecycles.org</a:t>
            </a:r>
            <a:endParaRPr lang="en-US" sz="2400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1123946-69C5-854C-9287-2FE6F4B2F0B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5747" y="5233311"/>
            <a:ext cx="1698752" cy="1356209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970A0C04-E94C-090F-F122-BC22A1C2228B}"/>
              </a:ext>
            </a:extLst>
          </p:cNvPr>
          <p:cNvSpPr/>
          <p:nvPr/>
        </p:nvSpPr>
        <p:spPr>
          <a:xfrm>
            <a:off x="0" y="6516390"/>
            <a:ext cx="3526011" cy="3301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Reduce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17D9938-96C9-11E7-E507-A9348509ABB6}"/>
              </a:ext>
            </a:extLst>
          </p:cNvPr>
          <p:cNvSpPr/>
          <p:nvPr/>
        </p:nvSpPr>
        <p:spPr>
          <a:xfrm>
            <a:off x="0" y="10138"/>
            <a:ext cx="12191999" cy="6826091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88EE210-D12C-C821-799C-F7DF4E96C52E}"/>
              </a:ext>
            </a:extLst>
          </p:cNvPr>
          <p:cNvCxnSpPr>
            <a:cxnSpLocks/>
          </p:cNvCxnSpPr>
          <p:nvPr/>
        </p:nvCxnSpPr>
        <p:spPr>
          <a:xfrm flipH="1" flipV="1">
            <a:off x="0" y="5155505"/>
            <a:ext cx="12188952" cy="65829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534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59F0A40-A877-8B50-9BB9-88F5DA669906}"/>
              </a:ext>
            </a:extLst>
          </p:cNvPr>
          <p:cNvSpPr/>
          <p:nvPr/>
        </p:nvSpPr>
        <p:spPr>
          <a:xfrm>
            <a:off x="0" y="2721384"/>
            <a:ext cx="3143851" cy="4105470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17"/>
            <a:ext cx="12192000" cy="91196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6481824"/>
            <a:ext cx="12192000" cy="376177"/>
          </a:xfrm>
          <a:prstGeom prst="rect">
            <a:avLst/>
          </a:prstGeom>
          <a:solidFill>
            <a:srgbClr val="11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663516" y="1939264"/>
            <a:ext cx="6122052" cy="297947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lgDashDot"/>
          </a:ln>
          <a:effectLst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Solid Waste </a:t>
            </a:r>
            <a:endParaRPr lang="en-US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Recycling Coordinator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(p) 813-221-6549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(e)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Recycling@HCFLGov.net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62A876-BA1A-47C3-B805-10D2D719CE0E}"/>
              </a:ext>
            </a:extLst>
          </p:cNvPr>
          <p:cNvSpPr/>
          <p:nvPr/>
        </p:nvSpPr>
        <p:spPr>
          <a:xfrm>
            <a:off x="1644929" y="3977759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1619640-471B-4A54-8BDB-4E2B452B50A4}"/>
              </a:ext>
            </a:extLst>
          </p:cNvPr>
          <p:cNvSpPr txBox="1"/>
          <p:nvPr/>
        </p:nvSpPr>
        <p:spPr>
          <a:xfrm>
            <a:off x="9629800" y="6484665"/>
            <a:ext cx="2376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HCFLGov.net/Recycling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202D3E9-F6F4-FBD0-8F85-6B0B8F327999}"/>
              </a:ext>
            </a:extLst>
          </p:cNvPr>
          <p:cNvSpPr txBox="1">
            <a:spLocks/>
          </p:cNvSpPr>
          <p:nvPr/>
        </p:nvSpPr>
        <p:spPr>
          <a:xfrm>
            <a:off x="3902043" y="56264"/>
            <a:ext cx="4387915" cy="911968"/>
          </a:xfrm>
          <a:prstGeom prst="flowChartAlternateProcess">
            <a:avLst/>
          </a:prstGeom>
          <a:noFill/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QUESTIONS?</a:t>
            </a:r>
          </a:p>
        </p:txBody>
      </p:sp>
      <p:pic>
        <p:nvPicPr>
          <p:cNvPr id="6" name="Graphic 5" descr="Sustainability with solid fill">
            <a:extLst>
              <a:ext uri="{FF2B5EF4-FFF2-40B4-BE49-F238E27FC236}">
                <a16:creationId xmlns:a16="http://schemas.microsoft.com/office/drawing/2014/main" id="{4AD00B9E-14C9-7048-28BC-C07FB9C65A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43223" y="5415427"/>
            <a:ext cx="914400" cy="9144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D4BCA90-3E37-6C50-AD29-56948F82FBD7}"/>
              </a:ext>
            </a:extLst>
          </p:cNvPr>
          <p:cNvSpPr/>
          <p:nvPr/>
        </p:nvSpPr>
        <p:spPr>
          <a:xfrm>
            <a:off x="0" y="31146"/>
            <a:ext cx="12191999" cy="6805083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EFFA11B-0C7D-043E-61E5-A60436A2C9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027313"/>
            <a:ext cx="1714500" cy="781050"/>
          </a:xfrm>
          <a:prstGeom prst="rect">
            <a:avLst/>
          </a:prstGeom>
        </p:spPr>
      </p:pic>
      <p:pic>
        <p:nvPicPr>
          <p:cNvPr id="5" name="Picture 4" descr="A person in a red velvet jacket&#10;&#10;Description automatically generated">
            <a:extLst>
              <a:ext uri="{FF2B5EF4-FFF2-40B4-BE49-F238E27FC236}">
                <a16:creationId xmlns:a16="http://schemas.microsoft.com/office/drawing/2014/main" id="{594673ED-16D0-94A0-E1F8-B6F8C4D17D2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696" y="1320368"/>
            <a:ext cx="3182207" cy="397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4767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04EDB3C-66A2-4713-DE0E-22992C9410EA}"/>
              </a:ext>
            </a:extLst>
          </p:cNvPr>
          <p:cNvSpPr/>
          <p:nvPr/>
        </p:nvSpPr>
        <p:spPr>
          <a:xfrm>
            <a:off x="0" y="2721384"/>
            <a:ext cx="3143851" cy="41054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F9EB0B-AEE4-4A6E-9691-3E2AAB57F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0814" y="6343174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FC828EB-7A2F-46F7-B913-40751576928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768BF9-04A6-27FF-9CB4-24EAB73E11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0" cy="1068821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0FBFD12-386D-4C47-2986-DCCA66A8694D}"/>
              </a:ext>
            </a:extLst>
          </p:cNvPr>
          <p:cNvSpPr/>
          <p:nvPr/>
        </p:nvSpPr>
        <p:spPr>
          <a:xfrm>
            <a:off x="0" y="31146"/>
            <a:ext cx="12191999" cy="6805083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CFBE7F-80AB-59A5-6C58-D1D9DE39B5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0" cy="10688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58AC33-63A7-36C1-48E2-3A7877E37D3B}"/>
              </a:ext>
            </a:extLst>
          </p:cNvPr>
          <p:cNvSpPr txBox="1"/>
          <p:nvPr/>
        </p:nvSpPr>
        <p:spPr>
          <a:xfrm>
            <a:off x="350461" y="1235901"/>
            <a:ext cx="5621451" cy="5145167"/>
          </a:xfrm>
          <a:prstGeom prst="roundRect">
            <a:avLst>
              <a:gd name="adj" fmla="val 3478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  <a:effectLst/>
        </p:spPr>
        <p:txBody>
          <a:bodyPr wrap="square">
            <a:spAutoFit/>
          </a:bodyPr>
          <a:lstStyle/>
          <a:p>
            <a:pPr marL="409037" indent="-409037" defTabSz="806867">
              <a:buFont typeface="Wingdings" panose="05000000000000000000" pitchFamily="2" charset="2"/>
              <a:buChar char="v"/>
              <a:defRPr/>
            </a:pPr>
            <a:endParaRPr lang="en-US" sz="1400" dirty="0">
              <a:solidFill>
                <a:prstClr val="black"/>
              </a:solidFill>
              <a:latin typeface="Calibri" panose="020F0502020204030204"/>
            </a:endParaRPr>
          </a:p>
          <a:p>
            <a:pPr marL="409037" indent="-409037" defTabSz="806867">
              <a:buFont typeface="Wingdings" panose="05000000000000000000" pitchFamily="2" charset="2"/>
              <a:buChar char="v"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Approximately 318,000 households serviced in unincorporated areas of the County</a:t>
            </a:r>
          </a:p>
          <a:p>
            <a:pPr marL="409037" indent="-409037" defTabSz="806867">
              <a:buFont typeface="Wingdings" panose="05000000000000000000" pitchFamily="2" charset="2"/>
              <a:buChar char="v"/>
              <a:defRPr/>
            </a:pP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  <a:p>
            <a:pPr marL="409037" indent="-409037" defTabSz="806867">
              <a:buFont typeface="Wingdings" panose="05000000000000000000" pitchFamily="2" charset="2"/>
              <a:buChar char="v"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2-1-1 curbside collection performed by 3 contracted waste haulers</a:t>
            </a:r>
          </a:p>
          <a:p>
            <a:pPr marL="409037" indent="-409037" defTabSz="806867">
              <a:buFont typeface="Wingdings" panose="05000000000000000000" pitchFamily="2" charset="2"/>
              <a:buChar char="v"/>
              <a:defRPr/>
            </a:pP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  <a:p>
            <a:pPr marL="409037" indent="-409037" defTabSz="806867">
              <a:buFont typeface="Wingdings" panose="05000000000000000000" pitchFamily="2" charset="2"/>
              <a:buChar char="v"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1 Landfill, 1 Waste-to-Energy Facility, 2 Transfer Stations, 5 Community Collection Centers, 2 Yard Waste Processing Sites, &amp; 3 HHW Collection Events Monthly</a:t>
            </a:r>
          </a:p>
          <a:p>
            <a:pPr marL="409037" indent="-409037" defTabSz="806867">
              <a:buFont typeface="Wingdings" panose="05000000000000000000" pitchFamily="2" charset="2"/>
              <a:buChar char="v"/>
              <a:defRPr/>
            </a:pPr>
            <a:endParaRPr lang="en-US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6" name="Picture 5" descr="A picture containing text, map, atlas&#10;&#10;Description automatically generated">
            <a:extLst>
              <a:ext uri="{FF2B5EF4-FFF2-40B4-BE49-F238E27FC236}">
                <a16:creationId xmlns:a16="http://schemas.microsoft.com/office/drawing/2014/main" id="{E159E5C4-C74D-E269-890E-4D63E5E64C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746" y="1121949"/>
            <a:ext cx="5535182" cy="553518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71534A4-1ADB-9F90-F480-5B3EA16BF671}"/>
              </a:ext>
            </a:extLst>
          </p:cNvPr>
          <p:cNvSpPr txBox="1">
            <a:spLocks/>
          </p:cNvSpPr>
          <p:nvPr/>
        </p:nvSpPr>
        <p:spPr>
          <a:xfrm>
            <a:off x="2496150" y="31146"/>
            <a:ext cx="8738277" cy="1068822"/>
          </a:xfrm>
          <a:prstGeom prst="flowChartAlternateProcess">
            <a:avLst/>
          </a:prstGeom>
          <a:noFill/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HILLSBOROUGH COUNTY OVERVIEW</a:t>
            </a:r>
          </a:p>
        </p:txBody>
      </p:sp>
    </p:spTree>
    <p:extLst>
      <p:ext uri="{BB962C8B-B14F-4D97-AF65-F5344CB8AC3E}">
        <p14:creationId xmlns:p14="http://schemas.microsoft.com/office/powerpoint/2010/main" val="18454323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04EDB3C-66A2-4713-DE0E-22992C9410EA}"/>
              </a:ext>
            </a:extLst>
          </p:cNvPr>
          <p:cNvSpPr/>
          <p:nvPr/>
        </p:nvSpPr>
        <p:spPr>
          <a:xfrm>
            <a:off x="0" y="2721384"/>
            <a:ext cx="3143851" cy="4105470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A picture containing text, screenshot, graphic design, design&#10;&#10;Description automatically generated">
            <a:extLst>
              <a:ext uri="{FF2B5EF4-FFF2-40B4-BE49-F238E27FC236}">
                <a16:creationId xmlns:a16="http://schemas.microsoft.com/office/drawing/2014/main" id="{F63C0D72-0961-F861-B4D3-84D91909BD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155309">
            <a:off x="9506111" y="6951917"/>
            <a:ext cx="1792606" cy="520142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F9EB0B-AEE4-4A6E-9691-3E2AAB57F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0814" y="6343174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FC828EB-7A2F-46F7-B913-40751576928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768BF9-04A6-27FF-9CB4-24EAB73E11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0" cy="106882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7ADC1EC3-1B51-DB3F-6A10-E9B32E41E7AA}"/>
              </a:ext>
            </a:extLst>
          </p:cNvPr>
          <p:cNvSpPr txBox="1">
            <a:spLocks/>
          </p:cNvSpPr>
          <p:nvPr/>
        </p:nvSpPr>
        <p:spPr>
          <a:xfrm>
            <a:off x="2868836" y="179497"/>
            <a:ext cx="8332564" cy="782029"/>
          </a:xfrm>
          <a:prstGeom prst="flowChartAlternateProcess">
            <a:avLst/>
          </a:prstGeom>
          <a:noFill/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Calibri Light" panose="020F0302020204030204"/>
              </a:rPr>
              <a:t>WASTE MANAGEMENT HIERARCHY</a:t>
            </a:r>
            <a:endParaRPr kumimoji="0" lang="en-US" sz="4400" b="1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0FBFD12-386D-4C47-2986-DCCA66A8694D}"/>
              </a:ext>
            </a:extLst>
          </p:cNvPr>
          <p:cNvSpPr/>
          <p:nvPr/>
        </p:nvSpPr>
        <p:spPr>
          <a:xfrm>
            <a:off x="0" y="-2"/>
            <a:ext cx="12191999" cy="6836231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 descr="A picture containing text, screenshot, graphic design, design&#10;&#10;Description automatically generated">
            <a:extLst>
              <a:ext uri="{FF2B5EF4-FFF2-40B4-BE49-F238E27FC236}">
                <a16:creationId xmlns:a16="http://schemas.microsoft.com/office/drawing/2014/main" id="{5CE834EF-21EA-21D7-D4F1-36CEA135985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02678" y="1161246"/>
            <a:ext cx="5220131" cy="52014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104107-8B81-3EB6-E372-945F761BDB0B}"/>
              </a:ext>
            </a:extLst>
          </p:cNvPr>
          <p:cNvSpPr txBox="1"/>
          <p:nvPr/>
        </p:nvSpPr>
        <p:spPr>
          <a:xfrm>
            <a:off x="1029998" y="6402932"/>
            <a:ext cx="10132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6"/>
              </a:rPr>
              <a:t>https://planhillsborough.org/wp-content/uploads/2023/01/Hillsborough-County-Comprehensive-Plan.pdf</a:t>
            </a:r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2D2C31A-C278-DBC4-60A0-F04B10DAB35C}"/>
              </a:ext>
            </a:extLst>
          </p:cNvPr>
          <p:cNvSpPr/>
          <p:nvPr/>
        </p:nvSpPr>
        <p:spPr>
          <a:xfrm>
            <a:off x="253307" y="3761956"/>
            <a:ext cx="5933921" cy="2132152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Obj. 1.1 - </a:t>
            </a:r>
            <a:r>
              <a:rPr lang="en-US" sz="2000" dirty="0"/>
              <a:t>Adopt an integrated hierarchy of solid waste management using source reduction as the primary approach, followed in order by reuse, recycling/composting and energy recovery. Landfill disposal shall be considered the last resort.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60A5FD9-ADD2-CF22-E9F1-8BF630B8F7FE}"/>
              </a:ext>
            </a:extLst>
          </p:cNvPr>
          <p:cNvSpPr/>
          <p:nvPr/>
        </p:nvSpPr>
        <p:spPr>
          <a:xfrm>
            <a:off x="253307" y="1427631"/>
            <a:ext cx="3988914" cy="1590323"/>
          </a:xfrm>
          <a:prstGeom prst="roundRect">
            <a:avLst/>
          </a:prstGeom>
          <a:ln w="38100">
            <a:solidFill>
              <a:schemeClr val="tx2">
                <a:lumMod val="50000"/>
              </a:schemeClr>
            </a:solidFill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BOCC Adopted New Comprehensive Plan Solid Waste Section January 2022 pg.178-183</a:t>
            </a:r>
          </a:p>
        </p:txBody>
      </p:sp>
    </p:spTree>
    <p:extLst>
      <p:ext uri="{BB962C8B-B14F-4D97-AF65-F5344CB8AC3E}">
        <p14:creationId xmlns:p14="http://schemas.microsoft.com/office/powerpoint/2010/main" val="35510185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-0.25782 -0.8122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91" y="-4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55D370-7872-0F7B-2354-53EAD44FE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0970" y="1904173"/>
            <a:ext cx="4259767" cy="2310047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SOUTHEAST COUNTY LANDFILL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0B508-1034-059A-B627-ADE51D7B2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1151" y="193808"/>
            <a:ext cx="3587532" cy="2155928"/>
          </a:xfrm>
        </p:spPr>
        <p:txBody>
          <a:bodyPr anchor="t">
            <a:noAutofit/>
          </a:bodyPr>
          <a:lstStyle/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400" b="1" dirty="0"/>
              <a:t>Alternative Daily Cover – FDEP Recycling Credit</a:t>
            </a:r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dirty="0"/>
              <a:t>Mulched Yard Waste</a:t>
            </a:r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dirty="0"/>
              <a:t>Waste-to-Energy Ash</a:t>
            </a:r>
          </a:p>
          <a:p>
            <a:pPr marL="342900" indent="-3429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v"/>
            </a:pPr>
            <a:endParaRPr lang="en-US" sz="2400" dirty="0"/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en-US" sz="2400" dirty="0"/>
          </a:p>
        </p:txBody>
      </p:sp>
      <p:pic>
        <p:nvPicPr>
          <p:cNvPr id="4" name="Picture 5" descr="self site map">
            <a:extLst>
              <a:ext uri="{FF2B5EF4-FFF2-40B4-BE49-F238E27FC236}">
                <a16:creationId xmlns:a16="http://schemas.microsoft.com/office/drawing/2014/main" id="{DA3059CA-D10C-7B04-FCEB-5534B66A6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066" y="3094910"/>
            <a:ext cx="6534868" cy="3581982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2713F7-403A-FE36-E2DA-47512D6B76EB}"/>
              </a:ext>
            </a:extLst>
          </p:cNvPr>
          <p:cNvSpPr/>
          <p:nvPr/>
        </p:nvSpPr>
        <p:spPr>
          <a:xfrm>
            <a:off x="0" y="6516390"/>
            <a:ext cx="3526011" cy="3301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Disposal/Landfill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17D9938-96C9-11E7-E507-A9348509ABB6}"/>
              </a:ext>
            </a:extLst>
          </p:cNvPr>
          <p:cNvSpPr/>
          <p:nvPr/>
        </p:nvSpPr>
        <p:spPr>
          <a:xfrm>
            <a:off x="0" y="10138"/>
            <a:ext cx="12191999" cy="6826091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F92473-EB58-0CBD-5F96-E1B3836DBE4B}"/>
              </a:ext>
            </a:extLst>
          </p:cNvPr>
          <p:cNvSpPr txBox="1"/>
          <p:nvPr/>
        </p:nvSpPr>
        <p:spPr>
          <a:xfrm>
            <a:off x="7430165" y="156921"/>
            <a:ext cx="4759622" cy="2882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en-US" sz="2400" b="1" dirty="0"/>
              <a:t>Leachate Evaporator</a:t>
            </a:r>
          </a:p>
          <a:p>
            <a:pPr marL="800100" lvl="1" indent="-342900"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en-US" sz="2400" dirty="0"/>
              <a:t>Uses landfill gas for power</a:t>
            </a:r>
          </a:p>
          <a:p>
            <a:pPr marL="800100" lvl="1" indent="-342900"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en-US" sz="2400" dirty="0"/>
              <a:t>Evaporates 50,000 gallons/day</a:t>
            </a:r>
          </a:p>
          <a:p>
            <a:pPr marL="800100" lvl="1" indent="-342900"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en-US" sz="2400" dirty="0"/>
              <a:t>Reduced total treatment costs by over 20% </a:t>
            </a:r>
          </a:p>
          <a:p>
            <a:pPr marL="800100" lvl="1" indent="-342900"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en-US" sz="2400" dirty="0"/>
              <a:t>Reduced truckloads from 13 trips/day to 5 trips/day </a:t>
            </a:r>
          </a:p>
        </p:txBody>
      </p:sp>
      <p:pic>
        <p:nvPicPr>
          <p:cNvPr id="22" name="Graphic 21" descr="Dump truck with solid fill">
            <a:extLst>
              <a:ext uri="{FF2B5EF4-FFF2-40B4-BE49-F238E27FC236}">
                <a16:creationId xmlns:a16="http://schemas.microsoft.com/office/drawing/2014/main" id="{C6D91F93-CEA7-27E0-B0DB-40B1BDDA20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3900973" y="4399010"/>
            <a:ext cx="1120768" cy="11207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C18BC8E-B757-87F9-8191-9550E23CDBEC}"/>
              </a:ext>
            </a:extLst>
          </p:cNvPr>
          <p:cNvSpPr txBox="1"/>
          <p:nvPr/>
        </p:nvSpPr>
        <p:spPr>
          <a:xfrm>
            <a:off x="4888018" y="6264952"/>
            <a:ext cx="3347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15960 Co Rd 672, Lithia, FL 33547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852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85185E-6 L -0.00183 -0.33681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1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3 -0.33681 L 0.17942 -0.34121 " pathEditMode="relative" rAng="0" ptsTypes="AA">
                                      <p:cBhvr>
                                        <p:cTn id="1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04EDB3C-66A2-4713-DE0E-22992C9410EA}"/>
              </a:ext>
            </a:extLst>
          </p:cNvPr>
          <p:cNvSpPr/>
          <p:nvPr/>
        </p:nvSpPr>
        <p:spPr>
          <a:xfrm>
            <a:off x="0" y="2721384"/>
            <a:ext cx="3143851" cy="4105470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1381F1A-9469-CFA6-7041-9C9B75131237}"/>
              </a:ext>
            </a:extLst>
          </p:cNvPr>
          <p:cNvSpPr txBox="1">
            <a:spLocks/>
          </p:cNvSpPr>
          <p:nvPr/>
        </p:nvSpPr>
        <p:spPr>
          <a:xfrm>
            <a:off x="-76201" y="1214897"/>
            <a:ext cx="5636073" cy="51282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b="1" dirty="0"/>
              <a:t>Produces</a:t>
            </a:r>
            <a:r>
              <a:rPr lang="en-US" sz="2400" dirty="0"/>
              <a:t> 47 megawatts of renewable energy 24/7 - enough to power 23,000 homes a year</a:t>
            </a:r>
          </a:p>
          <a:p>
            <a:pPr marL="5715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b="1" dirty="0"/>
              <a:t>Includes</a:t>
            </a:r>
            <a:r>
              <a:rPr lang="en-US" sz="2400" dirty="0"/>
              <a:t> self-serving energy campus powering other County facilities</a:t>
            </a:r>
          </a:p>
          <a:p>
            <a:pPr marL="5715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b="1" dirty="0"/>
              <a:t>Reduces</a:t>
            </a:r>
            <a:r>
              <a:rPr lang="en-US" sz="2400" dirty="0"/>
              <a:t> waste volume by 80%-90%</a:t>
            </a:r>
          </a:p>
          <a:p>
            <a:pPr marL="5715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b="1" dirty="0"/>
              <a:t>Recovers</a:t>
            </a:r>
            <a:r>
              <a:rPr lang="en-US" sz="2400" dirty="0"/>
              <a:t> 19,600 tons of metal for recycling annually - enough to build 15,000 cars</a:t>
            </a:r>
          </a:p>
          <a:p>
            <a:pPr marL="5715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b="1" dirty="0"/>
              <a:t>Reduced </a:t>
            </a:r>
            <a:r>
              <a:rPr lang="en-US" sz="2400" dirty="0"/>
              <a:t>greenhouse gas emissions compared to landfilling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F9EB0B-AEE4-4A6E-9691-3E2AAB57F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0814" y="6343174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FC828EB-7A2F-46F7-B913-40751576928B}" type="slidenum">
              <a:rPr lang="en-US" sz="1200"/>
              <a:pPr>
                <a:spcAft>
                  <a:spcPts val="600"/>
                </a:spcAft>
              </a:pPr>
              <a:t>5</a:t>
            </a:fld>
            <a:endParaRPr lang="en-US" sz="12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768BF9-04A6-27FF-9CB4-24EAB73E11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0" cy="106882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7ADC1EC3-1B51-DB3F-6A10-E9B32E41E7AA}"/>
              </a:ext>
            </a:extLst>
          </p:cNvPr>
          <p:cNvSpPr txBox="1">
            <a:spLocks/>
          </p:cNvSpPr>
          <p:nvPr/>
        </p:nvSpPr>
        <p:spPr>
          <a:xfrm>
            <a:off x="2868836" y="154097"/>
            <a:ext cx="7197725" cy="782029"/>
          </a:xfrm>
          <a:prstGeom prst="flowChartAlternateProcess">
            <a:avLst/>
          </a:prstGeom>
          <a:noFill/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RESOURCE RECOVERY FACILITY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8E4D6CF-9D39-9B27-0F4C-0F188E5207AE}"/>
              </a:ext>
            </a:extLst>
          </p:cNvPr>
          <p:cNvSpPr txBox="1"/>
          <p:nvPr/>
        </p:nvSpPr>
        <p:spPr>
          <a:xfrm>
            <a:off x="5799360" y="5346987"/>
            <a:ext cx="6350062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Began operation in 1987: 1,200 tons/day 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Added fourth boiler in 2009: increased capacity to 1,800 tons/day</a:t>
            </a:r>
          </a:p>
        </p:txBody>
      </p:sp>
      <p:pic>
        <p:nvPicPr>
          <p:cNvPr id="15" name="Picture 4" descr="aerial photos 11-04 013">
            <a:extLst>
              <a:ext uri="{FF2B5EF4-FFF2-40B4-BE49-F238E27FC236}">
                <a16:creationId xmlns:a16="http://schemas.microsoft.com/office/drawing/2014/main" id="{CF2F9D47-C1BB-8B7F-1363-D3BE79F09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12205" y="1105365"/>
            <a:ext cx="6237217" cy="4256061"/>
          </a:xfrm>
          <a:prstGeom prst="flowChartDocument">
            <a:avLst/>
          </a:prstGeom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24639C4-2CD9-135C-7007-AAA11244B2BD}"/>
              </a:ext>
            </a:extLst>
          </p:cNvPr>
          <p:cNvSpPr txBox="1"/>
          <p:nvPr/>
        </p:nvSpPr>
        <p:spPr>
          <a:xfrm>
            <a:off x="5886805" y="4500553"/>
            <a:ext cx="3801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350 N Falkenburg Rd, Tampa, FL 33619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5A9582D-3AA6-9602-4C64-0646DEB5128E}"/>
              </a:ext>
            </a:extLst>
          </p:cNvPr>
          <p:cNvSpPr/>
          <p:nvPr/>
        </p:nvSpPr>
        <p:spPr>
          <a:xfrm>
            <a:off x="0" y="6516390"/>
            <a:ext cx="3526011" cy="3301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Energy Recovery</a:t>
            </a:r>
          </a:p>
        </p:txBody>
      </p:sp>
      <p:sp>
        <p:nvSpPr>
          <p:cNvPr id="36" name="Graphic 34" descr="Renewable Energy with solid fill">
            <a:extLst>
              <a:ext uri="{FF2B5EF4-FFF2-40B4-BE49-F238E27FC236}">
                <a16:creationId xmlns:a16="http://schemas.microsoft.com/office/drawing/2014/main" id="{FCF8CFD8-DE59-DE95-8349-412F28DF757B}"/>
              </a:ext>
            </a:extLst>
          </p:cNvPr>
          <p:cNvSpPr/>
          <p:nvPr/>
        </p:nvSpPr>
        <p:spPr>
          <a:xfrm>
            <a:off x="11244520" y="4645839"/>
            <a:ext cx="723888" cy="723966"/>
          </a:xfrm>
          <a:custGeom>
            <a:avLst/>
            <a:gdLst>
              <a:gd name="connsiteX0" fmla="*/ 722974 w 723888"/>
              <a:gd name="connsiteY0" fmla="*/ 336112 h 723966"/>
              <a:gd name="connsiteX1" fmla="*/ 387790 w 723888"/>
              <a:gd name="connsiteY1" fmla="*/ 1004 h 723966"/>
              <a:gd name="connsiteX2" fmla="*/ 115279 w 723888"/>
              <a:gd name="connsiteY2" fmla="*/ 97349 h 723966"/>
              <a:gd name="connsiteX3" fmla="*/ 96911 w 723888"/>
              <a:gd name="connsiteY3" fmla="*/ 608490 h 723966"/>
              <a:gd name="connsiteX4" fmla="*/ 176487 w 723888"/>
              <a:gd name="connsiteY4" fmla="*/ 672764 h 723966"/>
              <a:gd name="connsiteX5" fmla="*/ 337855 w 723888"/>
              <a:gd name="connsiteY5" fmla="*/ 632097 h 723966"/>
              <a:gd name="connsiteX6" fmla="*/ 354509 w 723888"/>
              <a:gd name="connsiteY6" fmla="*/ 571732 h 723966"/>
              <a:gd name="connsiteX7" fmla="*/ 362663 w 723888"/>
              <a:gd name="connsiteY7" fmla="*/ 497380 h 723966"/>
              <a:gd name="connsiteX8" fmla="*/ 468181 w 723888"/>
              <a:gd name="connsiteY8" fmla="*/ 430495 h 723966"/>
              <a:gd name="connsiteX9" fmla="*/ 468181 w 723888"/>
              <a:gd name="connsiteY9" fmla="*/ 430495 h 723966"/>
              <a:gd name="connsiteX10" fmla="*/ 422813 w 723888"/>
              <a:gd name="connsiteY10" fmla="*/ 139726 h 723966"/>
              <a:gd name="connsiteX11" fmla="*/ 286091 w 723888"/>
              <a:gd name="connsiteY11" fmla="*/ 255759 h 723966"/>
              <a:gd name="connsiteX12" fmla="*/ 242491 w 723888"/>
              <a:gd name="connsiteY12" fmla="*/ 435079 h 723966"/>
              <a:gd name="connsiteX13" fmla="*/ 242524 w 723888"/>
              <a:gd name="connsiteY13" fmla="*/ 435134 h 723966"/>
              <a:gd name="connsiteX14" fmla="*/ 281967 w 723888"/>
              <a:gd name="connsiteY14" fmla="*/ 475768 h 723966"/>
              <a:gd name="connsiteX15" fmla="*/ 338812 w 723888"/>
              <a:gd name="connsiteY15" fmla="*/ 317653 h 723966"/>
              <a:gd name="connsiteX16" fmla="*/ 354947 w 723888"/>
              <a:gd name="connsiteY16" fmla="*/ 312833 h 723966"/>
              <a:gd name="connsiteX17" fmla="*/ 359767 w 723888"/>
              <a:gd name="connsiteY17" fmla="*/ 328968 h 723966"/>
              <a:gd name="connsiteX18" fmla="*/ 340774 w 723888"/>
              <a:gd name="connsiteY18" fmla="*/ 370802 h 723966"/>
              <a:gd name="connsiteX19" fmla="*/ 304074 w 723888"/>
              <a:gd name="connsiteY19" fmla="*/ 499637 h 723966"/>
              <a:gd name="connsiteX20" fmla="*/ 302169 w 723888"/>
              <a:gd name="connsiteY20" fmla="*/ 510648 h 723966"/>
              <a:gd name="connsiteX21" fmla="*/ 302169 w 723888"/>
              <a:gd name="connsiteY21" fmla="*/ 510648 h 723966"/>
              <a:gd name="connsiteX22" fmla="*/ 298693 w 723888"/>
              <a:gd name="connsiteY22" fmla="*/ 554025 h 723966"/>
              <a:gd name="connsiteX23" fmla="*/ 298693 w 723888"/>
              <a:gd name="connsiteY23" fmla="*/ 554025 h 723966"/>
              <a:gd name="connsiteX24" fmla="*/ 266679 w 723888"/>
              <a:gd name="connsiteY24" fmla="*/ 624386 h 723966"/>
              <a:gd name="connsiteX25" fmla="*/ 205900 w 723888"/>
              <a:gd name="connsiteY25" fmla="*/ 623691 h 723966"/>
              <a:gd name="connsiteX26" fmla="*/ 100110 w 723888"/>
              <a:gd name="connsiteY26" fmla="*/ 206253 h 723966"/>
              <a:gd name="connsiteX27" fmla="*/ 154332 w 723888"/>
              <a:gd name="connsiteY27" fmla="*/ 139116 h 723966"/>
              <a:gd name="connsiteX28" fmla="*/ 383884 w 723888"/>
              <a:gd name="connsiteY28" fmla="*/ 57954 h 723966"/>
              <a:gd name="connsiteX29" fmla="*/ 666098 w 723888"/>
              <a:gd name="connsiteY29" fmla="*/ 383154 h 723966"/>
              <a:gd name="connsiteX30" fmla="*/ 642145 w 723888"/>
              <a:gd name="connsiteY30" fmla="*/ 481816 h 723966"/>
              <a:gd name="connsiteX31" fmla="*/ 510853 w 723888"/>
              <a:gd name="connsiteY31" fmla="*/ 498447 h 723966"/>
              <a:gd name="connsiteX32" fmla="*/ 459799 w 723888"/>
              <a:gd name="connsiteY32" fmla="*/ 549425 h 723966"/>
              <a:gd name="connsiteX33" fmla="*/ 485288 w 723888"/>
              <a:gd name="connsiteY33" fmla="*/ 574913 h 723966"/>
              <a:gd name="connsiteX34" fmla="*/ 444511 w 723888"/>
              <a:gd name="connsiteY34" fmla="*/ 615690 h 723966"/>
              <a:gd name="connsiteX35" fmla="*/ 445140 w 723888"/>
              <a:gd name="connsiteY35" fmla="*/ 646275 h 723966"/>
              <a:gd name="connsiteX36" fmla="*/ 475096 w 723888"/>
              <a:gd name="connsiteY36" fmla="*/ 646275 h 723966"/>
              <a:gd name="connsiteX37" fmla="*/ 515872 w 723888"/>
              <a:gd name="connsiteY37" fmla="*/ 605498 h 723966"/>
              <a:gd name="connsiteX38" fmla="*/ 556649 w 723888"/>
              <a:gd name="connsiteY38" fmla="*/ 646275 h 723966"/>
              <a:gd name="connsiteX39" fmla="*/ 515872 w 723888"/>
              <a:gd name="connsiteY39" fmla="*/ 687051 h 723966"/>
              <a:gd name="connsiteX40" fmla="*/ 515868 w 723888"/>
              <a:gd name="connsiteY40" fmla="*/ 717631 h 723966"/>
              <a:gd name="connsiteX41" fmla="*/ 546448 w 723888"/>
              <a:gd name="connsiteY41" fmla="*/ 717636 h 723966"/>
              <a:gd name="connsiteX42" fmla="*/ 587234 w 723888"/>
              <a:gd name="connsiteY42" fmla="*/ 676859 h 723966"/>
              <a:gd name="connsiteX43" fmla="*/ 612713 w 723888"/>
              <a:gd name="connsiteY43" fmla="*/ 702348 h 723966"/>
              <a:gd name="connsiteX44" fmla="*/ 663691 w 723888"/>
              <a:gd name="connsiteY44" fmla="*/ 651371 h 723966"/>
              <a:gd name="connsiteX45" fmla="*/ 684036 w 723888"/>
              <a:gd name="connsiteY45" fmla="*/ 526898 h 723966"/>
              <a:gd name="connsiteX46" fmla="*/ 722974 w 723888"/>
              <a:gd name="connsiteY46" fmla="*/ 336112 h 723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723888" h="723966">
                <a:moveTo>
                  <a:pt x="722974" y="336112"/>
                </a:moveTo>
                <a:cubicBezTo>
                  <a:pt x="709692" y="156797"/>
                  <a:pt x="567107" y="14245"/>
                  <a:pt x="387790" y="1004"/>
                </a:cubicBezTo>
                <a:cubicBezTo>
                  <a:pt x="287462" y="-6513"/>
                  <a:pt x="188589" y="28444"/>
                  <a:pt x="115279" y="97349"/>
                </a:cubicBezTo>
                <a:cubicBezTo>
                  <a:pt x="-30940" y="233424"/>
                  <a:pt x="-39164" y="462270"/>
                  <a:pt x="96911" y="608490"/>
                </a:cubicBezTo>
                <a:cubicBezTo>
                  <a:pt x="120257" y="633576"/>
                  <a:pt x="147051" y="655218"/>
                  <a:pt x="176487" y="672764"/>
                </a:cubicBezTo>
                <a:cubicBezTo>
                  <a:pt x="232278" y="706095"/>
                  <a:pt x="304524" y="687888"/>
                  <a:pt x="337855" y="632097"/>
                </a:cubicBezTo>
                <a:cubicBezTo>
                  <a:pt x="348756" y="613849"/>
                  <a:pt x="354512" y="592988"/>
                  <a:pt x="354509" y="571732"/>
                </a:cubicBezTo>
                <a:cubicBezTo>
                  <a:pt x="354509" y="534299"/>
                  <a:pt x="355881" y="515306"/>
                  <a:pt x="362663" y="497380"/>
                </a:cubicBezTo>
                <a:cubicBezTo>
                  <a:pt x="406946" y="494559"/>
                  <a:pt x="446730" y="469340"/>
                  <a:pt x="468181" y="430495"/>
                </a:cubicBezTo>
                <a:lnTo>
                  <a:pt x="468181" y="430495"/>
                </a:lnTo>
                <a:cubicBezTo>
                  <a:pt x="524959" y="331312"/>
                  <a:pt x="482468" y="237595"/>
                  <a:pt x="422813" y="139726"/>
                </a:cubicBezTo>
                <a:cubicBezTo>
                  <a:pt x="422813" y="139726"/>
                  <a:pt x="345803" y="221793"/>
                  <a:pt x="286091" y="255759"/>
                </a:cubicBezTo>
                <a:cubicBezTo>
                  <a:pt x="224533" y="293237"/>
                  <a:pt x="205013" y="373521"/>
                  <a:pt x="242491" y="435079"/>
                </a:cubicBezTo>
                <a:cubicBezTo>
                  <a:pt x="242501" y="435097"/>
                  <a:pt x="242512" y="435116"/>
                  <a:pt x="242524" y="435134"/>
                </a:cubicBezTo>
                <a:cubicBezTo>
                  <a:pt x="252505" y="451428"/>
                  <a:pt x="265976" y="465306"/>
                  <a:pt x="281967" y="475768"/>
                </a:cubicBezTo>
                <a:cubicBezTo>
                  <a:pt x="294659" y="421019"/>
                  <a:pt x="313739" y="367950"/>
                  <a:pt x="338812" y="317653"/>
                </a:cubicBezTo>
                <a:cubicBezTo>
                  <a:pt x="341937" y="311866"/>
                  <a:pt x="349161" y="309708"/>
                  <a:pt x="354947" y="312833"/>
                </a:cubicBezTo>
                <a:cubicBezTo>
                  <a:pt x="360734" y="315958"/>
                  <a:pt x="362892" y="323182"/>
                  <a:pt x="359767" y="328968"/>
                </a:cubicBezTo>
                <a:cubicBezTo>
                  <a:pt x="359586" y="329302"/>
                  <a:pt x="351557" y="344380"/>
                  <a:pt x="340774" y="370802"/>
                </a:cubicBezTo>
                <a:cubicBezTo>
                  <a:pt x="325157" y="412710"/>
                  <a:pt x="312886" y="455790"/>
                  <a:pt x="304074" y="499637"/>
                </a:cubicBezTo>
                <a:cubicBezTo>
                  <a:pt x="304074" y="499752"/>
                  <a:pt x="302731" y="507153"/>
                  <a:pt x="302169" y="510648"/>
                </a:cubicBezTo>
                <a:lnTo>
                  <a:pt x="302169" y="510648"/>
                </a:lnTo>
                <a:cubicBezTo>
                  <a:pt x="299692" y="524971"/>
                  <a:pt x="298528" y="539491"/>
                  <a:pt x="298693" y="554025"/>
                </a:cubicBezTo>
                <a:lnTo>
                  <a:pt x="298693" y="554025"/>
                </a:lnTo>
                <a:cubicBezTo>
                  <a:pt x="298693" y="595345"/>
                  <a:pt x="285920" y="613480"/>
                  <a:pt x="266679" y="624386"/>
                </a:cubicBezTo>
                <a:cubicBezTo>
                  <a:pt x="247810" y="635263"/>
                  <a:pt x="224515" y="634996"/>
                  <a:pt x="205900" y="623691"/>
                </a:cubicBezTo>
                <a:cubicBezTo>
                  <a:pt x="61415" y="537632"/>
                  <a:pt x="14051" y="350738"/>
                  <a:pt x="100110" y="206253"/>
                </a:cubicBezTo>
                <a:cubicBezTo>
                  <a:pt x="114905" y="181413"/>
                  <a:pt x="133163" y="158807"/>
                  <a:pt x="154332" y="139116"/>
                </a:cubicBezTo>
                <a:cubicBezTo>
                  <a:pt x="216084" y="81073"/>
                  <a:pt x="299372" y="51625"/>
                  <a:pt x="383884" y="57954"/>
                </a:cubicBezTo>
                <a:cubicBezTo>
                  <a:pt x="551617" y="69825"/>
                  <a:pt x="677969" y="215422"/>
                  <a:pt x="666098" y="383154"/>
                </a:cubicBezTo>
                <a:cubicBezTo>
                  <a:pt x="663692" y="417150"/>
                  <a:pt x="655596" y="450501"/>
                  <a:pt x="642145" y="481816"/>
                </a:cubicBezTo>
                <a:cubicBezTo>
                  <a:pt x="599707" y="456781"/>
                  <a:pt x="545708" y="463621"/>
                  <a:pt x="510853" y="498447"/>
                </a:cubicBezTo>
                <a:lnTo>
                  <a:pt x="459799" y="549425"/>
                </a:lnTo>
                <a:lnTo>
                  <a:pt x="485288" y="574913"/>
                </a:lnTo>
                <a:lnTo>
                  <a:pt x="444511" y="615690"/>
                </a:lnTo>
                <a:cubicBezTo>
                  <a:pt x="436239" y="624309"/>
                  <a:pt x="436521" y="638002"/>
                  <a:pt x="445140" y="646275"/>
                </a:cubicBezTo>
                <a:cubicBezTo>
                  <a:pt x="453510" y="654307"/>
                  <a:pt x="466726" y="654307"/>
                  <a:pt x="475096" y="646275"/>
                </a:cubicBezTo>
                <a:lnTo>
                  <a:pt x="515872" y="605498"/>
                </a:lnTo>
                <a:lnTo>
                  <a:pt x="556649" y="646275"/>
                </a:lnTo>
                <a:lnTo>
                  <a:pt x="515872" y="687051"/>
                </a:lnTo>
                <a:cubicBezTo>
                  <a:pt x="507427" y="695494"/>
                  <a:pt x="507425" y="709185"/>
                  <a:pt x="515868" y="717631"/>
                </a:cubicBezTo>
                <a:cubicBezTo>
                  <a:pt x="524311" y="726077"/>
                  <a:pt x="538002" y="726079"/>
                  <a:pt x="546448" y="717636"/>
                </a:cubicBezTo>
                <a:lnTo>
                  <a:pt x="587234" y="676859"/>
                </a:lnTo>
                <a:lnTo>
                  <a:pt x="612713" y="702348"/>
                </a:lnTo>
                <a:lnTo>
                  <a:pt x="663691" y="651371"/>
                </a:lnTo>
                <a:cubicBezTo>
                  <a:pt x="696485" y="618547"/>
                  <a:pt x="704673" y="568454"/>
                  <a:pt x="684036" y="526898"/>
                </a:cubicBezTo>
                <a:cubicBezTo>
                  <a:pt x="714205" y="468055"/>
                  <a:pt x="727671" y="402071"/>
                  <a:pt x="722974" y="336112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0FBFD12-386D-4C47-2986-DCCA66A8694D}"/>
              </a:ext>
            </a:extLst>
          </p:cNvPr>
          <p:cNvSpPr/>
          <p:nvPr/>
        </p:nvSpPr>
        <p:spPr>
          <a:xfrm>
            <a:off x="0" y="-2"/>
            <a:ext cx="12191999" cy="6836231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65928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8EAC42-9C5C-B9C2-1EF0-D1D23366ED29}"/>
              </a:ext>
            </a:extLst>
          </p:cNvPr>
          <p:cNvSpPr/>
          <p:nvPr/>
        </p:nvSpPr>
        <p:spPr>
          <a:xfrm>
            <a:off x="0" y="2721384"/>
            <a:ext cx="3143851" cy="4105470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4E0207-FBE1-5F22-EC8A-98784B8EEE1C}"/>
              </a:ext>
            </a:extLst>
          </p:cNvPr>
          <p:cNvSpPr/>
          <p:nvPr/>
        </p:nvSpPr>
        <p:spPr>
          <a:xfrm>
            <a:off x="0" y="6516390"/>
            <a:ext cx="3526011" cy="3301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Recycling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1B9133-0702-9FB3-7FDA-52AB4D8F48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0" cy="106882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411AAB1-72E5-5C50-C45F-D77C8C576502}"/>
              </a:ext>
            </a:extLst>
          </p:cNvPr>
          <p:cNvSpPr txBox="1">
            <a:spLocks/>
          </p:cNvSpPr>
          <p:nvPr/>
        </p:nvSpPr>
        <p:spPr>
          <a:xfrm>
            <a:off x="2743800" y="164667"/>
            <a:ext cx="8838600" cy="846774"/>
          </a:xfrm>
          <a:prstGeom prst="flowChartAlternateProcess">
            <a:avLst/>
          </a:prstGeom>
          <a:noFill/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BIOSOLIDS-YARD WASTE COMPOSTING OPERATON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00FC03-24EA-F295-7CB6-3062F2063422}"/>
              </a:ext>
            </a:extLst>
          </p:cNvPr>
          <p:cNvSpPr/>
          <p:nvPr/>
        </p:nvSpPr>
        <p:spPr>
          <a:xfrm>
            <a:off x="0" y="31146"/>
            <a:ext cx="12191999" cy="6805083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C0BA09-3794-5652-B1D0-53D25371C4B4}"/>
              </a:ext>
            </a:extLst>
          </p:cNvPr>
          <p:cNvSpPr txBox="1"/>
          <p:nvPr/>
        </p:nvSpPr>
        <p:spPr>
          <a:xfrm>
            <a:off x="85726" y="1056119"/>
            <a:ext cx="6350062" cy="3088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Composts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37,200 tons of biosolids annually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Composts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40,000 tons of yard waste annually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Produces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35,000 tons of compost annually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lvl="0" indent="-342900"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Saves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~$900,000/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yr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hauling</a:t>
            </a:r>
            <a:r>
              <a:rPr lang="en-US" sz="2400" dirty="0">
                <a:solidFill>
                  <a:prstClr val="black"/>
                </a:solidFill>
              </a:rPr>
              <a:t> and disposal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costs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Generates 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~$200,000/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yr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in revenue from sale of compost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348C64-6097-B9B2-05FD-5D79926B9BA3}"/>
              </a:ext>
            </a:extLst>
          </p:cNvPr>
          <p:cNvSpPr txBox="1"/>
          <p:nvPr/>
        </p:nvSpPr>
        <p:spPr>
          <a:xfrm>
            <a:off x="6223755" y="4585681"/>
            <a:ext cx="635006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Composting Operation -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Created new permanent jobs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Award winning (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video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Saves landfill space and reduces emissions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Hillsborough County's Biosolids Composting Facility creates compost from two waste products: mulched yard waste and biosolids, which are treated wastewater residue.">
            <a:extLst>
              <a:ext uri="{FF2B5EF4-FFF2-40B4-BE49-F238E27FC236}">
                <a16:creationId xmlns:a16="http://schemas.microsoft.com/office/drawing/2014/main" id="{434AFCFF-AA4A-9F4D-2E98-9ADC40994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440" y="1132262"/>
            <a:ext cx="5730874" cy="3221497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0" name="Freeform: Shape 1029">
            <a:extLst>
              <a:ext uri="{FF2B5EF4-FFF2-40B4-BE49-F238E27FC236}">
                <a16:creationId xmlns:a16="http://schemas.microsoft.com/office/drawing/2014/main" id="{80DEE948-19D2-AFE9-1110-D9FC702CA0E4}"/>
              </a:ext>
            </a:extLst>
          </p:cNvPr>
          <p:cNvSpPr/>
          <p:nvPr/>
        </p:nvSpPr>
        <p:spPr>
          <a:xfrm>
            <a:off x="10880265" y="5153312"/>
            <a:ext cx="751444" cy="651988"/>
          </a:xfrm>
          <a:custGeom>
            <a:avLst/>
            <a:gdLst>
              <a:gd name="connsiteX0" fmla="*/ 619125 w 647700"/>
              <a:gd name="connsiteY0" fmla="*/ 0 h 561975"/>
              <a:gd name="connsiteX1" fmla="*/ 28575 w 647700"/>
              <a:gd name="connsiteY1" fmla="*/ 0 h 561975"/>
              <a:gd name="connsiteX2" fmla="*/ 0 w 647700"/>
              <a:gd name="connsiteY2" fmla="*/ 28575 h 561975"/>
              <a:gd name="connsiteX3" fmla="*/ 28575 w 647700"/>
              <a:gd name="connsiteY3" fmla="*/ 57150 h 561975"/>
              <a:gd name="connsiteX4" fmla="*/ 47730 w 647700"/>
              <a:gd name="connsiteY4" fmla="*/ 57150 h 561975"/>
              <a:gd name="connsiteX5" fmla="*/ 128873 w 647700"/>
              <a:gd name="connsiteY5" fmla="*/ 534638 h 561975"/>
              <a:gd name="connsiteX6" fmla="*/ 162287 w 647700"/>
              <a:gd name="connsiteY6" fmla="*/ 561975 h 561975"/>
              <a:gd name="connsiteX7" fmla="*/ 485413 w 647700"/>
              <a:gd name="connsiteY7" fmla="*/ 561975 h 561975"/>
              <a:gd name="connsiteX8" fmla="*/ 518827 w 647700"/>
              <a:gd name="connsiteY8" fmla="*/ 534638 h 561975"/>
              <a:gd name="connsiteX9" fmla="*/ 599970 w 647700"/>
              <a:gd name="connsiteY9" fmla="*/ 57150 h 561975"/>
              <a:gd name="connsiteX10" fmla="*/ 619125 w 647700"/>
              <a:gd name="connsiteY10" fmla="*/ 57150 h 561975"/>
              <a:gd name="connsiteX11" fmla="*/ 647700 w 647700"/>
              <a:gd name="connsiteY11" fmla="*/ 28575 h 561975"/>
              <a:gd name="connsiteX12" fmla="*/ 619125 w 647700"/>
              <a:gd name="connsiteY12" fmla="*/ 0 h 561975"/>
              <a:gd name="connsiteX13" fmla="*/ 364731 w 647700"/>
              <a:gd name="connsiteY13" fmla="*/ 366360 h 561975"/>
              <a:gd name="connsiteX14" fmla="*/ 314820 w 647700"/>
              <a:gd name="connsiteY14" fmla="*/ 380162 h 561975"/>
              <a:gd name="connsiteX15" fmla="*/ 249555 w 647700"/>
              <a:gd name="connsiteY15" fmla="*/ 355102 h 561975"/>
              <a:gd name="connsiteX16" fmla="*/ 217703 w 647700"/>
              <a:gd name="connsiteY16" fmla="*/ 402679 h 561975"/>
              <a:gd name="connsiteX17" fmla="*/ 196463 w 647700"/>
              <a:gd name="connsiteY17" fmla="*/ 402679 h 561975"/>
              <a:gd name="connsiteX18" fmla="*/ 223437 w 647700"/>
              <a:gd name="connsiteY18" fmla="*/ 352130 h 561975"/>
              <a:gd name="connsiteX19" fmla="*/ 229152 w 647700"/>
              <a:gd name="connsiteY19" fmla="*/ 345462 h 561975"/>
              <a:gd name="connsiteX20" fmla="*/ 335280 w 647700"/>
              <a:gd name="connsiteY20" fmla="*/ 244793 h 561975"/>
              <a:gd name="connsiteX21" fmla="*/ 328181 w 647700"/>
              <a:gd name="connsiteY21" fmla="*/ 237249 h 561975"/>
              <a:gd name="connsiteX22" fmla="*/ 327746 w 647700"/>
              <a:gd name="connsiteY22" fmla="*/ 237249 h 561975"/>
              <a:gd name="connsiteX23" fmla="*/ 323069 w 647700"/>
              <a:gd name="connsiteY23" fmla="*/ 239154 h 561975"/>
              <a:gd name="connsiteX24" fmla="*/ 251631 w 647700"/>
              <a:gd name="connsiteY24" fmla="*/ 300114 h 561975"/>
              <a:gd name="connsiteX25" fmla="*/ 226866 w 647700"/>
              <a:gd name="connsiteY25" fmla="*/ 325603 h 561975"/>
              <a:gd name="connsiteX26" fmla="*/ 214360 w 647700"/>
              <a:gd name="connsiteY26" fmla="*/ 275273 h 561975"/>
              <a:gd name="connsiteX27" fmla="*/ 314727 w 647700"/>
              <a:gd name="connsiteY27" fmla="*/ 170499 h 561975"/>
              <a:gd name="connsiteX28" fmla="*/ 314820 w 647700"/>
              <a:gd name="connsiteY28" fmla="*/ 170498 h 561975"/>
              <a:gd name="connsiteX29" fmla="*/ 451285 w 647700"/>
              <a:gd name="connsiteY29" fmla="*/ 147876 h 561975"/>
              <a:gd name="connsiteX30" fmla="*/ 364731 w 647700"/>
              <a:gd name="connsiteY30" fmla="*/ 366360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47700" h="561975">
                <a:moveTo>
                  <a:pt x="619125" y="0"/>
                </a:moveTo>
                <a:lnTo>
                  <a:pt x="28575" y="0"/>
                </a:lnTo>
                <a:cubicBezTo>
                  <a:pt x="12793" y="0"/>
                  <a:pt x="0" y="12793"/>
                  <a:pt x="0" y="28575"/>
                </a:cubicBezTo>
                <a:cubicBezTo>
                  <a:pt x="0" y="44357"/>
                  <a:pt x="12793" y="57150"/>
                  <a:pt x="28575" y="57150"/>
                </a:cubicBezTo>
                <a:lnTo>
                  <a:pt x="47730" y="57150"/>
                </a:lnTo>
                <a:lnTo>
                  <a:pt x="128873" y="534638"/>
                </a:lnTo>
                <a:cubicBezTo>
                  <a:pt x="132030" y="550576"/>
                  <a:pt x="146040" y="562038"/>
                  <a:pt x="162287" y="561975"/>
                </a:cubicBezTo>
                <a:lnTo>
                  <a:pt x="485413" y="561975"/>
                </a:lnTo>
                <a:cubicBezTo>
                  <a:pt x="501660" y="562038"/>
                  <a:pt x="515670" y="550576"/>
                  <a:pt x="518827" y="534638"/>
                </a:cubicBezTo>
                <a:lnTo>
                  <a:pt x="599970" y="57150"/>
                </a:lnTo>
                <a:lnTo>
                  <a:pt x="619125" y="57150"/>
                </a:lnTo>
                <a:cubicBezTo>
                  <a:pt x="634907" y="57150"/>
                  <a:pt x="647700" y="44357"/>
                  <a:pt x="647700" y="28575"/>
                </a:cubicBezTo>
                <a:cubicBezTo>
                  <a:pt x="647700" y="12793"/>
                  <a:pt x="634907" y="0"/>
                  <a:pt x="619125" y="0"/>
                </a:cubicBezTo>
                <a:close/>
                <a:moveTo>
                  <a:pt x="364731" y="366360"/>
                </a:moveTo>
                <a:cubicBezTo>
                  <a:pt x="349681" y="375466"/>
                  <a:pt x="332410" y="380242"/>
                  <a:pt x="314820" y="380162"/>
                </a:cubicBezTo>
                <a:cubicBezTo>
                  <a:pt x="290710" y="380196"/>
                  <a:pt x="267447" y="371265"/>
                  <a:pt x="249555" y="355102"/>
                </a:cubicBezTo>
                <a:cubicBezTo>
                  <a:pt x="230553" y="376342"/>
                  <a:pt x="217703" y="394392"/>
                  <a:pt x="217703" y="402679"/>
                </a:cubicBezTo>
                <a:lnTo>
                  <a:pt x="196463" y="402679"/>
                </a:lnTo>
                <a:cubicBezTo>
                  <a:pt x="196463" y="389934"/>
                  <a:pt x="207083" y="371980"/>
                  <a:pt x="223437" y="352130"/>
                </a:cubicBezTo>
                <a:cubicBezTo>
                  <a:pt x="225238" y="349901"/>
                  <a:pt x="229152" y="345462"/>
                  <a:pt x="229152" y="345462"/>
                </a:cubicBezTo>
                <a:lnTo>
                  <a:pt x="335280" y="244793"/>
                </a:lnTo>
                <a:cubicBezTo>
                  <a:pt x="335403" y="240749"/>
                  <a:pt x="332224" y="237372"/>
                  <a:pt x="328181" y="237249"/>
                </a:cubicBezTo>
                <a:cubicBezTo>
                  <a:pt x="328036" y="237245"/>
                  <a:pt x="327891" y="237245"/>
                  <a:pt x="327746" y="237249"/>
                </a:cubicBezTo>
                <a:cubicBezTo>
                  <a:pt x="326012" y="237320"/>
                  <a:pt x="324359" y="237994"/>
                  <a:pt x="323069" y="239154"/>
                </a:cubicBezTo>
                <a:cubicBezTo>
                  <a:pt x="297972" y="257919"/>
                  <a:pt x="274110" y="278281"/>
                  <a:pt x="251631" y="300114"/>
                </a:cubicBezTo>
                <a:cubicBezTo>
                  <a:pt x="242611" y="309143"/>
                  <a:pt x="234429" y="317325"/>
                  <a:pt x="226866" y="325603"/>
                </a:cubicBezTo>
                <a:cubicBezTo>
                  <a:pt x="218674" y="310090"/>
                  <a:pt x="214381" y="292816"/>
                  <a:pt x="214360" y="275273"/>
                </a:cubicBezTo>
                <a:cubicBezTo>
                  <a:pt x="213144" y="218624"/>
                  <a:pt x="258080" y="171716"/>
                  <a:pt x="314727" y="170499"/>
                </a:cubicBezTo>
                <a:cubicBezTo>
                  <a:pt x="314758" y="170498"/>
                  <a:pt x="314789" y="170498"/>
                  <a:pt x="314820" y="170498"/>
                </a:cubicBezTo>
                <a:cubicBezTo>
                  <a:pt x="367608" y="171879"/>
                  <a:pt x="451285" y="147876"/>
                  <a:pt x="451285" y="147876"/>
                </a:cubicBezTo>
                <a:cubicBezTo>
                  <a:pt x="451285" y="239878"/>
                  <a:pt x="441627" y="321859"/>
                  <a:pt x="364731" y="366360"/>
                </a:cubicBezTo>
                <a:close/>
              </a:path>
            </a:pathLst>
          </a:custGeom>
          <a:solidFill>
            <a:srgbClr val="00B050"/>
          </a:solidFill>
          <a:ln w="952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31" name="Freeform: Shape 1030">
            <a:extLst>
              <a:ext uri="{FF2B5EF4-FFF2-40B4-BE49-F238E27FC236}">
                <a16:creationId xmlns:a16="http://schemas.microsoft.com/office/drawing/2014/main" id="{36356898-B5DF-2A8A-EF4B-087B4F278DDD}"/>
              </a:ext>
            </a:extLst>
          </p:cNvPr>
          <p:cNvSpPr/>
          <p:nvPr/>
        </p:nvSpPr>
        <p:spPr>
          <a:xfrm>
            <a:off x="10880998" y="4996789"/>
            <a:ext cx="751444" cy="132608"/>
          </a:xfrm>
          <a:custGeom>
            <a:avLst/>
            <a:gdLst>
              <a:gd name="connsiteX0" fmla="*/ 28575 w 647700"/>
              <a:gd name="connsiteY0" fmla="*/ 114300 h 114300"/>
              <a:gd name="connsiteX1" fmla="*/ 619125 w 647700"/>
              <a:gd name="connsiteY1" fmla="*/ 114300 h 114300"/>
              <a:gd name="connsiteX2" fmla="*/ 647700 w 647700"/>
              <a:gd name="connsiteY2" fmla="*/ 85725 h 114300"/>
              <a:gd name="connsiteX3" fmla="*/ 619125 w 647700"/>
              <a:gd name="connsiteY3" fmla="*/ 57150 h 114300"/>
              <a:gd name="connsiteX4" fmla="*/ 387010 w 647700"/>
              <a:gd name="connsiteY4" fmla="*/ 57150 h 114300"/>
              <a:gd name="connsiteX5" fmla="*/ 329860 w 647700"/>
              <a:gd name="connsiteY5" fmla="*/ 0 h 114300"/>
              <a:gd name="connsiteX6" fmla="*/ 272710 w 647700"/>
              <a:gd name="connsiteY6" fmla="*/ 57150 h 114300"/>
              <a:gd name="connsiteX7" fmla="*/ 28575 w 647700"/>
              <a:gd name="connsiteY7" fmla="*/ 57150 h 114300"/>
              <a:gd name="connsiteX8" fmla="*/ 0 w 647700"/>
              <a:gd name="connsiteY8" fmla="*/ 85725 h 114300"/>
              <a:gd name="connsiteX9" fmla="*/ 28575 w 647700"/>
              <a:gd name="connsiteY9" fmla="*/ 11430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7700" h="114300">
                <a:moveTo>
                  <a:pt x="28575" y="114300"/>
                </a:moveTo>
                <a:lnTo>
                  <a:pt x="619125" y="114300"/>
                </a:lnTo>
                <a:cubicBezTo>
                  <a:pt x="634907" y="114300"/>
                  <a:pt x="647700" y="101507"/>
                  <a:pt x="647700" y="85725"/>
                </a:cubicBezTo>
                <a:cubicBezTo>
                  <a:pt x="647700" y="69943"/>
                  <a:pt x="634907" y="57150"/>
                  <a:pt x="619125" y="57150"/>
                </a:cubicBezTo>
                <a:lnTo>
                  <a:pt x="387010" y="57150"/>
                </a:lnTo>
                <a:cubicBezTo>
                  <a:pt x="387010" y="25587"/>
                  <a:pt x="361423" y="0"/>
                  <a:pt x="329860" y="0"/>
                </a:cubicBezTo>
                <a:cubicBezTo>
                  <a:pt x="298297" y="0"/>
                  <a:pt x="272710" y="25587"/>
                  <a:pt x="272710" y="57150"/>
                </a:cubicBezTo>
                <a:lnTo>
                  <a:pt x="28575" y="57150"/>
                </a:lnTo>
                <a:cubicBezTo>
                  <a:pt x="12793" y="57150"/>
                  <a:pt x="0" y="69943"/>
                  <a:pt x="0" y="85725"/>
                </a:cubicBezTo>
                <a:cubicBezTo>
                  <a:pt x="0" y="101507"/>
                  <a:pt x="12793" y="114300"/>
                  <a:pt x="28575" y="114300"/>
                </a:cubicBezTo>
                <a:close/>
              </a:path>
            </a:pathLst>
          </a:custGeom>
          <a:solidFill>
            <a:srgbClr val="00B050"/>
          </a:solidFill>
          <a:ln w="952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28" name="Freeform: Shape 1027">
            <a:extLst>
              <a:ext uri="{FF2B5EF4-FFF2-40B4-BE49-F238E27FC236}">
                <a16:creationId xmlns:a16="http://schemas.microsoft.com/office/drawing/2014/main" id="{8C8F25D4-FF1D-B681-AC5B-5724DCFF6839}"/>
              </a:ext>
            </a:extLst>
          </p:cNvPr>
          <p:cNvSpPr/>
          <p:nvPr/>
        </p:nvSpPr>
        <p:spPr>
          <a:xfrm>
            <a:off x="3772339" y="4732656"/>
            <a:ext cx="582532" cy="367752"/>
          </a:xfrm>
          <a:custGeom>
            <a:avLst/>
            <a:gdLst>
              <a:gd name="connsiteX0" fmla="*/ 424934 w 426376"/>
              <a:gd name="connsiteY0" fmla="*/ 1306 h 269171"/>
              <a:gd name="connsiteX1" fmla="*/ 264222 w 426376"/>
              <a:gd name="connsiteY1" fmla="*/ 39572 h 269171"/>
              <a:gd name="connsiteX2" fmla="*/ 220237 w 426376"/>
              <a:gd name="connsiteY2" fmla="*/ 165852 h 269171"/>
              <a:gd name="connsiteX3" fmla="*/ 177099 w 426376"/>
              <a:gd name="connsiteY3" fmla="*/ 214067 h 269171"/>
              <a:gd name="connsiteX4" fmla="*/ 170332 w 426376"/>
              <a:gd name="connsiteY4" fmla="*/ 204883 h 269171"/>
              <a:gd name="connsiteX5" fmla="*/ 133960 w 426376"/>
              <a:gd name="connsiteY5" fmla="*/ 101564 h 269171"/>
              <a:gd name="connsiteX6" fmla="*/ 1161 w 426376"/>
              <a:gd name="connsiteY6" fmla="*/ 70185 h 269171"/>
              <a:gd name="connsiteX7" fmla="*/ 35841 w 426376"/>
              <a:gd name="connsiteY7" fmla="*/ 190342 h 269171"/>
              <a:gd name="connsiteX8" fmla="*/ 141573 w 426376"/>
              <a:gd name="connsiteY8" fmla="*/ 223251 h 269171"/>
              <a:gd name="connsiteX9" fmla="*/ 160182 w 426376"/>
              <a:gd name="connsiteY9" fmla="*/ 254630 h 269171"/>
              <a:gd name="connsiteX10" fmla="*/ 161874 w 426376"/>
              <a:gd name="connsiteY10" fmla="*/ 269171 h 269171"/>
              <a:gd name="connsiteX11" fmla="*/ 196554 w 426376"/>
              <a:gd name="connsiteY11" fmla="*/ 269171 h 269171"/>
              <a:gd name="connsiteX12" fmla="*/ 206704 w 426376"/>
              <a:gd name="connsiteY12" fmla="*/ 230905 h 269171"/>
              <a:gd name="connsiteX13" fmla="*/ 246459 w 426376"/>
              <a:gd name="connsiteY13" fmla="*/ 188046 h 269171"/>
              <a:gd name="connsiteX14" fmla="*/ 382641 w 426376"/>
              <a:gd name="connsiteY14" fmla="*/ 148249 h 269171"/>
              <a:gd name="connsiteX15" fmla="*/ 424934 w 426376"/>
              <a:gd name="connsiteY15" fmla="*/ 1306 h 269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26376" h="269171">
                <a:moveTo>
                  <a:pt x="424934" y="1306"/>
                </a:moveTo>
                <a:cubicBezTo>
                  <a:pt x="424934" y="1306"/>
                  <a:pt x="320048" y="-10940"/>
                  <a:pt x="264222" y="39572"/>
                </a:cubicBezTo>
                <a:cubicBezTo>
                  <a:pt x="223621" y="76308"/>
                  <a:pt x="219392" y="135238"/>
                  <a:pt x="220237" y="165852"/>
                </a:cubicBezTo>
                <a:cubicBezTo>
                  <a:pt x="202475" y="177332"/>
                  <a:pt x="187249" y="194169"/>
                  <a:pt x="177099" y="214067"/>
                </a:cubicBezTo>
                <a:cubicBezTo>
                  <a:pt x="174561" y="211006"/>
                  <a:pt x="172870" y="207945"/>
                  <a:pt x="170332" y="204883"/>
                </a:cubicBezTo>
                <a:cubicBezTo>
                  <a:pt x="171178" y="179628"/>
                  <a:pt x="166949" y="131412"/>
                  <a:pt x="133960" y="101564"/>
                </a:cubicBezTo>
                <a:cubicBezTo>
                  <a:pt x="87438" y="59471"/>
                  <a:pt x="1161" y="70185"/>
                  <a:pt x="1161" y="70185"/>
                </a:cubicBezTo>
                <a:cubicBezTo>
                  <a:pt x="1161" y="70185"/>
                  <a:pt x="-9835" y="148249"/>
                  <a:pt x="35841" y="190342"/>
                </a:cubicBezTo>
                <a:cubicBezTo>
                  <a:pt x="65446" y="217129"/>
                  <a:pt x="112814" y="222486"/>
                  <a:pt x="141573" y="223251"/>
                </a:cubicBezTo>
                <a:cubicBezTo>
                  <a:pt x="150032" y="231670"/>
                  <a:pt x="155953" y="243915"/>
                  <a:pt x="160182" y="254630"/>
                </a:cubicBezTo>
                <a:cubicBezTo>
                  <a:pt x="161028" y="256926"/>
                  <a:pt x="161874" y="262283"/>
                  <a:pt x="161874" y="269171"/>
                </a:cubicBezTo>
                <a:lnTo>
                  <a:pt x="196554" y="269171"/>
                </a:lnTo>
                <a:cubicBezTo>
                  <a:pt x="197399" y="253099"/>
                  <a:pt x="199937" y="243915"/>
                  <a:pt x="206704" y="230905"/>
                </a:cubicBezTo>
                <a:cubicBezTo>
                  <a:pt x="215162" y="212537"/>
                  <a:pt x="229542" y="197230"/>
                  <a:pt x="246459" y="188046"/>
                </a:cubicBezTo>
                <a:cubicBezTo>
                  <a:pt x="281139" y="188812"/>
                  <a:pt x="343732" y="183454"/>
                  <a:pt x="382641" y="148249"/>
                </a:cubicBezTo>
                <a:cubicBezTo>
                  <a:pt x="438468" y="96207"/>
                  <a:pt x="424934" y="1306"/>
                  <a:pt x="424934" y="1306"/>
                </a:cubicBezTo>
                <a:close/>
              </a:path>
            </a:pathLst>
          </a:custGeom>
          <a:solidFill>
            <a:srgbClr val="92D050"/>
          </a:solidFill>
          <a:ln w="8434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0CC9868-8ED2-6B54-6491-14832689D9C2}"/>
              </a:ext>
            </a:extLst>
          </p:cNvPr>
          <p:cNvGrpSpPr/>
          <p:nvPr/>
        </p:nvGrpSpPr>
        <p:grpSpPr>
          <a:xfrm>
            <a:off x="2360481" y="3822700"/>
            <a:ext cx="3331901" cy="2652047"/>
            <a:chOff x="2423981" y="3813595"/>
            <a:chExt cx="2757617" cy="2305608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598A686-A534-8C57-F498-800734A8F68C}"/>
                </a:ext>
              </a:extLst>
            </p:cNvPr>
            <p:cNvGrpSpPr/>
            <p:nvPr/>
          </p:nvGrpSpPr>
          <p:grpSpPr>
            <a:xfrm>
              <a:off x="2423981" y="3813595"/>
              <a:ext cx="2757617" cy="2305608"/>
              <a:chOff x="2458981" y="3856566"/>
              <a:chExt cx="2253692" cy="2082535"/>
            </a:xfrm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327BD870-D956-EE63-E228-D55818932C01}"/>
                  </a:ext>
                </a:extLst>
              </p:cNvPr>
              <p:cNvSpPr/>
              <p:nvPr/>
            </p:nvSpPr>
            <p:spPr>
              <a:xfrm>
                <a:off x="2461437" y="3856566"/>
                <a:ext cx="900152" cy="900152"/>
              </a:xfrm>
              <a:custGeom>
                <a:avLst/>
                <a:gdLst>
                  <a:gd name="connsiteX0" fmla="*/ 0 w 900152"/>
                  <a:gd name="connsiteY0" fmla="*/ 450076 h 900152"/>
                  <a:gd name="connsiteX1" fmla="*/ 450076 w 900152"/>
                  <a:gd name="connsiteY1" fmla="*/ 0 h 900152"/>
                  <a:gd name="connsiteX2" fmla="*/ 900152 w 900152"/>
                  <a:gd name="connsiteY2" fmla="*/ 450076 h 900152"/>
                  <a:gd name="connsiteX3" fmla="*/ 450076 w 900152"/>
                  <a:gd name="connsiteY3" fmla="*/ 900152 h 900152"/>
                  <a:gd name="connsiteX4" fmla="*/ 0 w 900152"/>
                  <a:gd name="connsiteY4" fmla="*/ 450076 h 900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0152" h="900152">
                    <a:moveTo>
                      <a:pt x="0" y="450076"/>
                    </a:moveTo>
                    <a:cubicBezTo>
                      <a:pt x="0" y="201506"/>
                      <a:pt x="201506" y="0"/>
                      <a:pt x="450076" y="0"/>
                    </a:cubicBezTo>
                    <a:cubicBezTo>
                      <a:pt x="698646" y="0"/>
                      <a:pt x="900152" y="201506"/>
                      <a:pt x="900152" y="450076"/>
                    </a:cubicBezTo>
                    <a:cubicBezTo>
                      <a:pt x="900152" y="698646"/>
                      <a:pt x="698646" y="900152"/>
                      <a:pt x="450076" y="900152"/>
                    </a:cubicBezTo>
                    <a:cubicBezTo>
                      <a:pt x="201506" y="900152"/>
                      <a:pt x="0" y="698646"/>
                      <a:pt x="0" y="450076"/>
                    </a:cubicBez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shade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47063" tIns="147064" rIns="147064" bIns="147063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000" b="1" kern="1200" dirty="0">
                    <a:solidFill>
                      <a:schemeClr val="bg1"/>
                    </a:solidFill>
                  </a:rPr>
                  <a:t>Retains moisture</a:t>
                </a: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56364147-E5D8-A18C-032C-02C01B3252E4}"/>
                  </a:ext>
                </a:extLst>
              </p:cNvPr>
              <p:cNvSpPr/>
              <p:nvPr/>
            </p:nvSpPr>
            <p:spPr>
              <a:xfrm rot="10800000">
                <a:off x="3476157" y="5362452"/>
                <a:ext cx="239637" cy="303801"/>
              </a:xfrm>
              <a:custGeom>
                <a:avLst/>
                <a:gdLst>
                  <a:gd name="connsiteX0" fmla="*/ 0 w 239637"/>
                  <a:gd name="connsiteY0" fmla="*/ 60760 h 303801"/>
                  <a:gd name="connsiteX1" fmla="*/ 119819 w 239637"/>
                  <a:gd name="connsiteY1" fmla="*/ 60760 h 303801"/>
                  <a:gd name="connsiteX2" fmla="*/ 119819 w 239637"/>
                  <a:gd name="connsiteY2" fmla="*/ 0 h 303801"/>
                  <a:gd name="connsiteX3" fmla="*/ 239637 w 239637"/>
                  <a:gd name="connsiteY3" fmla="*/ 151901 h 303801"/>
                  <a:gd name="connsiteX4" fmla="*/ 119819 w 239637"/>
                  <a:gd name="connsiteY4" fmla="*/ 303801 h 303801"/>
                  <a:gd name="connsiteX5" fmla="*/ 119819 w 239637"/>
                  <a:gd name="connsiteY5" fmla="*/ 243041 h 303801"/>
                  <a:gd name="connsiteX6" fmla="*/ 0 w 239637"/>
                  <a:gd name="connsiteY6" fmla="*/ 243041 h 303801"/>
                  <a:gd name="connsiteX7" fmla="*/ 0 w 239637"/>
                  <a:gd name="connsiteY7" fmla="*/ 60760 h 303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9637" h="303801">
                    <a:moveTo>
                      <a:pt x="0" y="60760"/>
                    </a:moveTo>
                    <a:lnTo>
                      <a:pt x="119819" y="60760"/>
                    </a:lnTo>
                    <a:lnTo>
                      <a:pt x="119819" y="0"/>
                    </a:lnTo>
                    <a:lnTo>
                      <a:pt x="239637" y="151901"/>
                    </a:lnTo>
                    <a:lnTo>
                      <a:pt x="119819" y="303801"/>
                    </a:lnTo>
                    <a:lnTo>
                      <a:pt x="119819" y="243041"/>
                    </a:lnTo>
                    <a:lnTo>
                      <a:pt x="0" y="243041"/>
                    </a:lnTo>
                    <a:lnTo>
                      <a:pt x="0" y="60760"/>
                    </a:lnTo>
                    <a:close/>
                  </a:path>
                </a:pathLst>
              </a:custGeom>
            </p:spPr>
            <p:style>
              <a:lnRef idx="0">
                <a:schemeClr val="accent1">
                  <a:shade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shade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shade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60759" rIns="71890" bIns="60760" numCol="1" spcCol="1270" anchor="ctr" anchorCtr="0">
                <a:noAutofit/>
              </a:bodyPr>
              <a:lstStyle/>
              <a:p>
                <a:pPr marL="0" lvl="0" indent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1100" b="1" kern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AF2C2467-D63E-D85A-0D86-8407A3E3400A}"/>
                  </a:ext>
                </a:extLst>
              </p:cNvPr>
              <p:cNvSpPr/>
              <p:nvPr/>
            </p:nvSpPr>
            <p:spPr>
              <a:xfrm>
                <a:off x="3810439" y="3856566"/>
                <a:ext cx="900152" cy="900152"/>
              </a:xfrm>
              <a:custGeom>
                <a:avLst/>
                <a:gdLst>
                  <a:gd name="connsiteX0" fmla="*/ 0 w 900152"/>
                  <a:gd name="connsiteY0" fmla="*/ 450076 h 900152"/>
                  <a:gd name="connsiteX1" fmla="*/ 450076 w 900152"/>
                  <a:gd name="connsiteY1" fmla="*/ 0 h 900152"/>
                  <a:gd name="connsiteX2" fmla="*/ 900152 w 900152"/>
                  <a:gd name="connsiteY2" fmla="*/ 450076 h 900152"/>
                  <a:gd name="connsiteX3" fmla="*/ 450076 w 900152"/>
                  <a:gd name="connsiteY3" fmla="*/ 900152 h 900152"/>
                  <a:gd name="connsiteX4" fmla="*/ 0 w 900152"/>
                  <a:gd name="connsiteY4" fmla="*/ 450076 h 900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0152" h="900152">
                    <a:moveTo>
                      <a:pt x="0" y="450076"/>
                    </a:moveTo>
                    <a:cubicBezTo>
                      <a:pt x="0" y="201506"/>
                      <a:pt x="201506" y="0"/>
                      <a:pt x="450076" y="0"/>
                    </a:cubicBezTo>
                    <a:cubicBezTo>
                      <a:pt x="698646" y="0"/>
                      <a:pt x="900152" y="201506"/>
                      <a:pt x="900152" y="450076"/>
                    </a:cubicBezTo>
                    <a:cubicBezTo>
                      <a:pt x="900152" y="698646"/>
                      <a:pt x="698646" y="900152"/>
                      <a:pt x="450076" y="900152"/>
                    </a:cubicBezTo>
                    <a:cubicBezTo>
                      <a:pt x="201506" y="900152"/>
                      <a:pt x="0" y="698646"/>
                      <a:pt x="0" y="450076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shade val="50000"/>
                  <a:hueOff val="167129"/>
                  <a:satOff val="4478"/>
                  <a:lumOff val="19726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47064" tIns="147064" rIns="147064" bIns="147063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000" b="1" kern="1200" dirty="0">
                    <a:solidFill>
                      <a:schemeClr val="bg1"/>
                    </a:solidFill>
                  </a:rPr>
                  <a:t>Provides nutrients</a:t>
                </a: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F96E994C-3141-D354-3939-B1B33F643DB9}"/>
                  </a:ext>
                </a:extLst>
              </p:cNvPr>
              <p:cNvSpPr/>
              <p:nvPr/>
            </p:nvSpPr>
            <p:spPr>
              <a:xfrm rot="16200000">
                <a:off x="4144737" y="4746236"/>
                <a:ext cx="239638" cy="303802"/>
              </a:xfrm>
              <a:custGeom>
                <a:avLst/>
                <a:gdLst>
                  <a:gd name="connsiteX0" fmla="*/ 0 w 239637"/>
                  <a:gd name="connsiteY0" fmla="*/ 60760 h 303801"/>
                  <a:gd name="connsiteX1" fmla="*/ 119819 w 239637"/>
                  <a:gd name="connsiteY1" fmla="*/ 60760 h 303801"/>
                  <a:gd name="connsiteX2" fmla="*/ 119819 w 239637"/>
                  <a:gd name="connsiteY2" fmla="*/ 0 h 303801"/>
                  <a:gd name="connsiteX3" fmla="*/ 239637 w 239637"/>
                  <a:gd name="connsiteY3" fmla="*/ 151901 h 303801"/>
                  <a:gd name="connsiteX4" fmla="*/ 119819 w 239637"/>
                  <a:gd name="connsiteY4" fmla="*/ 303801 h 303801"/>
                  <a:gd name="connsiteX5" fmla="*/ 119819 w 239637"/>
                  <a:gd name="connsiteY5" fmla="*/ 243041 h 303801"/>
                  <a:gd name="connsiteX6" fmla="*/ 0 w 239637"/>
                  <a:gd name="connsiteY6" fmla="*/ 243041 h 303801"/>
                  <a:gd name="connsiteX7" fmla="*/ 0 w 239637"/>
                  <a:gd name="connsiteY7" fmla="*/ 60760 h 303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9637" h="303801">
                    <a:moveTo>
                      <a:pt x="239637" y="243041"/>
                    </a:moveTo>
                    <a:lnTo>
                      <a:pt x="119818" y="243041"/>
                    </a:lnTo>
                    <a:lnTo>
                      <a:pt x="119818" y="303801"/>
                    </a:lnTo>
                    <a:lnTo>
                      <a:pt x="0" y="151900"/>
                    </a:lnTo>
                    <a:lnTo>
                      <a:pt x="119818" y="0"/>
                    </a:lnTo>
                    <a:lnTo>
                      <a:pt x="119818" y="60760"/>
                    </a:lnTo>
                    <a:lnTo>
                      <a:pt x="239637" y="60760"/>
                    </a:lnTo>
                    <a:lnTo>
                      <a:pt x="239637" y="243041"/>
                    </a:lnTo>
                    <a:close/>
                  </a:path>
                </a:pathLst>
              </a:custGeom>
            </p:spPr>
            <p:style>
              <a:lnRef idx="0">
                <a:schemeClr val="accent1">
                  <a:shade val="90000"/>
                  <a:hueOff val="175458"/>
                  <a:satOff val="-1607"/>
                  <a:lumOff val="13877"/>
                  <a:alphaOff val="0"/>
                </a:schemeClr>
              </a:lnRef>
              <a:fillRef idx="1">
                <a:schemeClr val="accent1">
                  <a:shade val="90000"/>
                  <a:hueOff val="175458"/>
                  <a:satOff val="-1607"/>
                  <a:lumOff val="13877"/>
                  <a:alphaOff val="0"/>
                </a:schemeClr>
              </a:fillRef>
              <a:effectRef idx="0">
                <a:schemeClr val="accent1">
                  <a:shade val="90000"/>
                  <a:hueOff val="175458"/>
                  <a:satOff val="-1607"/>
                  <a:lumOff val="13877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1890" tIns="60760" rIns="1" bIns="60760" numCol="1" spcCol="1270" anchor="ctr" anchorCtr="0">
                <a:noAutofit/>
              </a:bodyPr>
              <a:lstStyle/>
              <a:p>
                <a:pPr marL="0" lvl="0" indent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1100" b="1" kern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59B1F846-369E-D069-3CB1-56C524383E2F}"/>
                  </a:ext>
                </a:extLst>
              </p:cNvPr>
              <p:cNvSpPr/>
              <p:nvPr/>
            </p:nvSpPr>
            <p:spPr>
              <a:xfrm>
                <a:off x="3812521" y="5038944"/>
                <a:ext cx="900152" cy="900152"/>
              </a:xfrm>
              <a:custGeom>
                <a:avLst/>
                <a:gdLst>
                  <a:gd name="connsiteX0" fmla="*/ 0 w 900152"/>
                  <a:gd name="connsiteY0" fmla="*/ 450076 h 900152"/>
                  <a:gd name="connsiteX1" fmla="*/ 450076 w 900152"/>
                  <a:gd name="connsiteY1" fmla="*/ 0 h 900152"/>
                  <a:gd name="connsiteX2" fmla="*/ 900152 w 900152"/>
                  <a:gd name="connsiteY2" fmla="*/ 450076 h 900152"/>
                  <a:gd name="connsiteX3" fmla="*/ 450076 w 900152"/>
                  <a:gd name="connsiteY3" fmla="*/ 900152 h 900152"/>
                  <a:gd name="connsiteX4" fmla="*/ 0 w 900152"/>
                  <a:gd name="connsiteY4" fmla="*/ 450076 h 900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0152" h="900152">
                    <a:moveTo>
                      <a:pt x="0" y="450076"/>
                    </a:moveTo>
                    <a:cubicBezTo>
                      <a:pt x="0" y="201506"/>
                      <a:pt x="201506" y="0"/>
                      <a:pt x="450076" y="0"/>
                    </a:cubicBezTo>
                    <a:cubicBezTo>
                      <a:pt x="698646" y="0"/>
                      <a:pt x="900152" y="201506"/>
                      <a:pt x="900152" y="450076"/>
                    </a:cubicBezTo>
                    <a:cubicBezTo>
                      <a:pt x="900152" y="698646"/>
                      <a:pt x="698646" y="900152"/>
                      <a:pt x="450076" y="900152"/>
                    </a:cubicBezTo>
                    <a:cubicBezTo>
                      <a:pt x="201506" y="900152"/>
                      <a:pt x="0" y="698646"/>
                      <a:pt x="0" y="45007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shade val="50000"/>
                  <a:hueOff val="334258"/>
                  <a:satOff val="8955"/>
                  <a:lumOff val="39453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47063" tIns="147063" rIns="147064" bIns="147064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000" b="1" kern="1200" dirty="0">
                    <a:solidFill>
                      <a:schemeClr val="bg1"/>
                    </a:solidFill>
                  </a:rPr>
                  <a:t>Reduces fertilizer use</a:t>
                </a: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D7CFE8D3-96CF-0240-751D-2C8F8D6226FF}"/>
                  </a:ext>
                </a:extLst>
              </p:cNvPr>
              <p:cNvSpPr/>
              <p:nvPr/>
            </p:nvSpPr>
            <p:spPr>
              <a:xfrm>
                <a:off x="2458981" y="5038949"/>
                <a:ext cx="900152" cy="900152"/>
              </a:xfrm>
              <a:custGeom>
                <a:avLst/>
                <a:gdLst>
                  <a:gd name="connsiteX0" fmla="*/ 0 w 900152"/>
                  <a:gd name="connsiteY0" fmla="*/ 450076 h 900152"/>
                  <a:gd name="connsiteX1" fmla="*/ 450076 w 900152"/>
                  <a:gd name="connsiteY1" fmla="*/ 0 h 900152"/>
                  <a:gd name="connsiteX2" fmla="*/ 900152 w 900152"/>
                  <a:gd name="connsiteY2" fmla="*/ 450076 h 900152"/>
                  <a:gd name="connsiteX3" fmla="*/ 450076 w 900152"/>
                  <a:gd name="connsiteY3" fmla="*/ 900152 h 900152"/>
                  <a:gd name="connsiteX4" fmla="*/ 0 w 900152"/>
                  <a:gd name="connsiteY4" fmla="*/ 450076 h 900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0152" h="900152">
                    <a:moveTo>
                      <a:pt x="0" y="450076"/>
                    </a:moveTo>
                    <a:cubicBezTo>
                      <a:pt x="0" y="201506"/>
                      <a:pt x="201506" y="0"/>
                      <a:pt x="450076" y="0"/>
                    </a:cubicBezTo>
                    <a:cubicBezTo>
                      <a:pt x="698646" y="0"/>
                      <a:pt x="900152" y="201506"/>
                      <a:pt x="900152" y="450076"/>
                    </a:cubicBezTo>
                    <a:cubicBezTo>
                      <a:pt x="900152" y="698646"/>
                      <a:pt x="698646" y="900152"/>
                      <a:pt x="450076" y="900152"/>
                    </a:cubicBezTo>
                    <a:cubicBezTo>
                      <a:pt x="201506" y="900152"/>
                      <a:pt x="0" y="698646"/>
                      <a:pt x="0" y="450076"/>
                    </a:cubicBezTo>
                    <a:close/>
                  </a:path>
                </a:pathLst>
              </a:custGeom>
              <a:solidFill>
                <a:schemeClr val="accent1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shade val="50000"/>
                  <a:hueOff val="167129"/>
                  <a:satOff val="4478"/>
                  <a:lumOff val="19726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47063" tIns="147064" rIns="147064" bIns="147063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000" b="1" kern="1200" dirty="0">
                    <a:solidFill>
                      <a:schemeClr val="bg1"/>
                    </a:solidFill>
                  </a:rPr>
                  <a:t>pH balance</a:t>
                </a: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A499DC24-BCE2-E820-5DE0-3C7DFAD7D0DA}"/>
                  </a:ext>
                </a:extLst>
              </p:cNvPr>
              <p:cNvSpPr/>
              <p:nvPr/>
            </p:nvSpPr>
            <p:spPr>
              <a:xfrm rot="16200000">
                <a:off x="2740966" y="4746238"/>
                <a:ext cx="239637" cy="303801"/>
              </a:xfrm>
              <a:custGeom>
                <a:avLst/>
                <a:gdLst>
                  <a:gd name="connsiteX0" fmla="*/ 0 w 239637"/>
                  <a:gd name="connsiteY0" fmla="*/ 60760 h 303801"/>
                  <a:gd name="connsiteX1" fmla="*/ 119819 w 239637"/>
                  <a:gd name="connsiteY1" fmla="*/ 60760 h 303801"/>
                  <a:gd name="connsiteX2" fmla="*/ 119819 w 239637"/>
                  <a:gd name="connsiteY2" fmla="*/ 0 h 303801"/>
                  <a:gd name="connsiteX3" fmla="*/ 239637 w 239637"/>
                  <a:gd name="connsiteY3" fmla="*/ 151901 h 303801"/>
                  <a:gd name="connsiteX4" fmla="*/ 119819 w 239637"/>
                  <a:gd name="connsiteY4" fmla="*/ 303801 h 303801"/>
                  <a:gd name="connsiteX5" fmla="*/ 119819 w 239637"/>
                  <a:gd name="connsiteY5" fmla="*/ 243041 h 303801"/>
                  <a:gd name="connsiteX6" fmla="*/ 0 w 239637"/>
                  <a:gd name="connsiteY6" fmla="*/ 243041 h 303801"/>
                  <a:gd name="connsiteX7" fmla="*/ 0 w 239637"/>
                  <a:gd name="connsiteY7" fmla="*/ 60760 h 303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9637" h="303801">
                    <a:moveTo>
                      <a:pt x="0" y="60760"/>
                    </a:moveTo>
                    <a:lnTo>
                      <a:pt x="119819" y="60760"/>
                    </a:lnTo>
                    <a:lnTo>
                      <a:pt x="119819" y="0"/>
                    </a:lnTo>
                    <a:lnTo>
                      <a:pt x="239637" y="151901"/>
                    </a:lnTo>
                    <a:lnTo>
                      <a:pt x="119819" y="303801"/>
                    </a:lnTo>
                    <a:lnTo>
                      <a:pt x="119819" y="243041"/>
                    </a:lnTo>
                    <a:lnTo>
                      <a:pt x="0" y="243041"/>
                    </a:lnTo>
                    <a:lnTo>
                      <a:pt x="0" y="60760"/>
                    </a:lnTo>
                    <a:close/>
                  </a:path>
                </a:pathLst>
              </a:custGeom>
            </p:spPr>
            <p:style>
              <a:lnRef idx="0">
                <a:schemeClr val="accent1">
                  <a:shade val="90000"/>
                  <a:hueOff val="175458"/>
                  <a:satOff val="-1607"/>
                  <a:lumOff val="13877"/>
                  <a:alphaOff val="0"/>
                </a:schemeClr>
              </a:lnRef>
              <a:fillRef idx="1">
                <a:schemeClr val="accent1">
                  <a:shade val="90000"/>
                  <a:hueOff val="175458"/>
                  <a:satOff val="-1607"/>
                  <a:lumOff val="13877"/>
                  <a:alphaOff val="0"/>
                </a:schemeClr>
              </a:fillRef>
              <a:effectRef idx="0">
                <a:schemeClr val="accent1">
                  <a:shade val="90000"/>
                  <a:hueOff val="175458"/>
                  <a:satOff val="-1607"/>
                  <a:lumOff val="13877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-1" tIns="60760" rIns="71891" bIns="60759" numCol="1" spcCol="1270" anchor="ctr" anchorCtr="0">
                <a:noAutofit/>
              </a:bodyPr>
              <a:lstStyle/>
              <a:p>
                <a:pPr marL="0" lvl="0" indent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1100" b="1" kern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258E660-5EE4-F31D-9B80-C4B30F4CAFD2}"/>
                </a:ext>
              </a:extLst>
            </p:cNvPr>
            <p:cNvSpPr/>
            <p:nvPr/>
          </p:nvSpPr>
          <p:spPr>
            <a:xfrm>
              <a:off x="3676201" y="4039442"/>
              <a:ext cx="293219" cy="336342"/>
            </a:xfrm>
            <a:custGeom>
              <a:avLst/>
              <a:gdLst>
                <a:gd name="connsiteX0" fmla="*/ 0 w 239637"/>
                <a:gd name="connsiteY0" fmla="*/ 60760 h 303801"/>
                <a:gd name="connsiteX1" fmla="*/ 119819 w 239637"/>
                <a:gd name="connsiteY1" fmla="*/ 60760 h 303801"/>
                <a:gd name="connsiteX2" fmla="*/ 119819 w 239637"/>
                <a:gd name="connsiteY2" fmla="*/ 0 h 303801"/>
                <a:gd name="connsiteX3" fmla="*/ 239637 w 239637"/>
                <a:gd name="connsiteY3" fmla="*/ 151901 h 303801"/>
                <a:gd name="connsiteX4" fmla="*/ 119819 w 239637"/>
                <a:gd name="connsiteY4" fmla="*/ 303801 h 303801"/>
                <a:gd name="connsiteX5" fmla="*/ 119819 w 239637"/>
                <a:gd name="connsiteY5" fmla="*/ 243041 h 303801"/>
                <a:gd name="connsiteX6" fmla="*/ 0 w 239637"/>
                <a:gd name="connsiteY6" fmla="*/ 243041 h 303801"/>
                <a:gd name="connsiteX7" fmla="*/ 0 w 239637"/>
                <a:gd name="connsiteY7" fmla="*/ 60760 h 303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9637" h="303801">
                  <a:moveTo>
                    <a:pt x="0" y="60760"/>
                  </a:moveTo>
                  <a:lnTo>
                    <a:pt x="119819" y="60760"/>
                  </a:lnTo>
                  <a:lnTo>
                    <a:pt x="119819" y="0"/>
                  </a:lnTo>
                  <a:lnTo>
                    <a:pt x="239637" y="151901"/>
                  </a:lnTo>
                  <a:lnTo>
                    <a:pt x="119819" y="303801"/>
                  </a:lnTo>
                  <a:lnTo>
                    <a:pt x="119819" y="243041"/>
                  </a:lnTo>
                  <a:lnTo>
                    <a:pt x="0" y="243041"/>
                  </a:lnTo>
                  <a:lnTo>
                    <a:pt x="0" y="60760"/>
                  </a:lnTo>
                  <a:close/>
                </a:path>
              </a:pathLst>
            </a:custGeom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60759" rIns="71890" bIns="6076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00" b="1" kern="1200" dirty="0">
                  <a:solidFill>
                    <a:schemeClr val="bg1"/>
                  </a:solidFill>
                </a:rPr>
                <a:t> </a:t>
              </a:r>
            </a:p>
          </p:txBody>
        </p:sp>
      </p:grpSp>
      <p:sp>
        <p:nvSpPr>
          <p:cNvPr id="1024" name="TextBox 1023">
            <a:extLst>
              <a:ext uri="{FF2B5EF4-FFF2-40B4-BE49-F238E27FC236}">
                <a16:creationId xmlns:a16="http://schemas.microsoft.com/office/drawing/2014/main" id="{9F76AE40-E27B-27D8-54C5-541D12BCB530}"/>
              </a:ext>
            </a:extLst>
          </p:cNvPr>
          <p:cNvSpPr txBox="1"/>
          <p:nvPr/>
        </p:nvSpPr>
        <p:spPr>
          <a:xfrm>
            <a:off x="6310344" y="4004689"/>
            <a:ext cx="3347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15960 Co Rd 672, Lithia, FL 33547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27" name="Freeform: Shape 1026">
            <a:extLst>
              <a:ext uri="{FF2B5EF4-FFF2-40B4-BE49-F238E27FC236}">
                <a16:creationId xmlns:a16="http://schemas.microsoft.com/office/drawing/2014/main" id="{5BC3D80B-951D-0B8F-A278-C76D8E398843}"/>
              </a:ext>
            </a:extLst>
          </p:cNvPr>
          <p:cNvSpPr/>
          <p:nvPr/>
        </p:nvSpPr>
        <p:spPr>
          <a:xfrm>
            <a:off x="3463279" y="5019549"/>
            <a:ext cx="1016961" cy="386881"/>
          </a:xfrm>
          <a:custGeom>
            <a:avLst/>
            <a:gdLst>
              <a:gd name="connsiteX0" fmla="*/ 744351 w 744350"/>
              <a:gd name="connsiteY0" fmla="*/ 30613 h 283172"/>
              <a:gd name="connsiteX1" fmla="*/ 710517 w 744350"/>
              <a:gd name="connsiteY1" fmla="*/ 0 h 283172"/>
              <a:gd name="connsiteX2" fmla="*/ 692754 w 744350"/>
              <a:gd name="connsiteY2" fmla="*/ 4592 h 283172"/>
              <a:gd name="connsiteX3" fmla="*/ 548113 w 744350"/>
              <a:gd name="connsiteY3" fmla="*/ 79594 h 283172"/>
              <a:gd name="connsiteX4" fmla="*/ 548113 w 744350"/>
              <a:gd name="connsiteY4" fmla="*/ 105616 h 283172"/>
              <a:gd name="connsiteX5" fmla="*/ 479599 w 744350"/>
              <a:gd name="connsiteY5" fmla="*/ 153066 h 283172"/>
              <a:gd name="connsiteX6" fmla="*/ 329883 w 744350"/>
              <a:gd name="connsiteY6" fmla="*/ 153066 h 283172"/>
              <a:gd name="connsiteX7" fmla="*/ 329883 w 744350"/>
              <a:gd name="connsiteY7" fmla="*/ 122453 h 283172"/>
              <a:gd name="connsiteX8" fmla="*/ 482136 w 744350"/>
              <a:gd name="connsiteY8" fmla="*/ 122453 h 283172"/>
              <a:gd name="connsiteX9" fmla="*/ 515970 w 744350"/>
              <a:gd name="connsiteY9" fmla="*/ 91840 h 283172"/>
              <a:gd name="connsiteX10" fmla="*/ 482136 w 744350"/>
              <a:gd name="connsiteY10" fmla="*/ 61226 h 283172"/>
              <a:gd name="connsiteX11" fmla="*/ 279132 w 744350"/>
              <a:gd name="connsiteY11" fmla="*/ 61226 h 283172"/>
              <a:gd name="connsiteX12" fmla="*/ 239376 w 744350"/>
              <a:gd name="connsiteY12" fmla="*/ 71176 h 283172"/>
              <a:gd name="connsiteX13" fmla="*/ 0 w 744350"/>
              <a:gd name="connsiteY13" fmla="*/ 176026 h 283172"/>
              <a:gd name="connsiteX14" fmla="*/ 118419 w 744350"/>
              <a:gd name="connsiteY14" fmla="*/ 283172 h 283172"/>
              <a:gd name="connsiteX15" fmla="*/ 321424 w 744350"/>
              <a:gd name="connsiteY15" fmla="*/ 214292 h 283172"/>
              <a:gd name="connsiteX16" fmla="*/ 479599 w 744350"/>
              <a:gd name="connsiteY16" fmla="*/ 214292 h 283172"/>
              <a:gd name="connsiteX17" fmla="*/ 499899 w 744350"/>
              <a:gd name="connsiteY17" fmla="*/ 208170 h 283172"/>
              <a:gd name="connsiteX18" fmla="*/ 732509 w 744350"/>
              <a:gd name="connsiteY18" fmla="*/ 54338 h 283172"/>
              <a:gd name="connsiteX19" fmla="*/ 744351 w 744350"/>
              <a:gd name="connsiteY19" fmla="*/ 30613 h 283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44350" h="283172">
                <a:moveTo>
                  <a:pt x="744351" y="30613"/>
                </a:moveTo>
                <a:cubicBezTo>
                  <a:pt x="744351" y="13776"/>
                  <a:pt x="729125" y="0"/>
                  <a:pt x="710517" y="0"/>
                </a:cubicBezTo>
                <a:cubicBezTo>
                  <a:pt x="703750" y="0"/>
                  <a:pt x="697829" y="1531"/>
                  <a:pt x="692754" y="4592"/>
                </a:cubicBezTo>
                <a:lnTo>
                  <a:pt x="548113" y="79594"/>
                </a:lnTo>
                <a:cubicBezTo>
                  <a:pt x="549805" y="88013"/>
                  <a:pt x="549805" y="96432"/>
                  <a:pt x="548113" y="105616"/>
                </a:cubicBezTo>
                <a:cubicBezTo>
                  <a:pt x="541346" y="133933"/>
                  <a:pt x="511741" y="153066"/>
                  <a:pt x="479599" y="153066"/>
                </a:cubicBezTo>
                <a:lnTo>
                  <a:pt x="329883" y="153066"/>
                </a:lnTo>
                <a:lnTo>
                  <a:pt x="329883" y="122453"/>
                </a:lnTo>
                <a:lnTo>
                  <a:pt x="482136" y="122453"/>
                </a:lnTo>
                <a:cubicBezTo>
                  <a:pt x="500745" y="122453"/>
                  <a:pt x="515970" y="108677"/>
                  <a:pt x="515970" y="91840"/>
                </a:cubicBezTo>
                <a:cubicBezTo>
                  <a:pt x="515970" y="75002"/>
                  <a:pt x="500745" y="61226"/>
                  <a:pt x="482136" y="61226"/>
                </a:cubicBezTo>
                <a:cubicBezTo>
                  <a:pt x="482136" y="61226"/>
                  <a:pt x="280823" y="61226"/>
                  <a:pt x="279132" y="61226"/>
                </a:cubicBezTo>
                <a:cubicBezTo>
                  <a:pt x="264752" y="61226"/>
                  <a:pt x="251218" y="65053"/>
                  <a:pt x="239376" y="71176"/>
                </a:cubicBezTo>
                <a:lnTo>
                  <a:pt x="0" y="176026"/>
                </a:lnTo>
                <a:lnTo>
                  <a:pt x="118419" y="283172"/>
                </a:lnTo>
                <a:cubicBezTo>
                  <a:pt x="173400" y="233426"/>
                  <a:pt x="244452" y="214292"/>
                  <a:pt x="321424" y="214292"/>
                </a:cubicBezTo>
                <a:lnTo>
                  <a:pt x="479599" y="214292"/>
                </a:lnTo>
                <a:cubicBezTo>
                  <a:pt x="487211" y="214292"/>
                  <a:pt x="493978" y="211996"/>
                  <a:pt x="499899" y="208170"/>
                </a:cubicBezTo>
                <a:lnTo>
                  <a:pt x="732509" y="54338"/>
                </a:lnTo>
                <a:cubicBezTo>
                  <a:pt x="739276" y="48216"/>
                  <a:pt x="744351" y="39797"/>
                  <a:pt x="744351" y="30613"/>
                </a:cubicBezTo>
                <a:close/>
              </a:path>
            </a:pathLst>
          </a:custGeom>
          <a:solidFill>
            <a:srgbClr val="000000"/>
          </a:solidFill>
          <a:ln w="84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40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" grpId="0" animBg="1"/>
      <p:bldP spid="1031" grpId="0" animBg="1"/>
      <p:bldP spid="10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standing next to a table&#10;&#10;Description automatically generated with low confidence">
            <a:extLst>
              <a:ext uri="{FF2B5EF4-FFF2-40B4-BE49-F238E27FC236}">
                <a16:creationId xmlns:a16="http://schemas.microsoft.com/office/drawing/2014/main" id="{678FDAC8-F231-D59F-29E7-1639062A0E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6362" y="4511138"/>
            <a:ext cx="1503939" cy="2005252"/>
          </a:xfrm>
          <a:prstGeom prst="round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18EAC42-9C5C-B9C2-1EF0-D1D23366ED29}"/>
              </a:ext>
            </a:extLst>
          </p:cNvPr>
          <p:cNvSpPr/>
          <p:nvPr/>
        </p:nvSpPr>
        <p:spPr>
          <a:xfrm>
            <a:off x="0" y="2721384"/>
            <a:ext cx="3143851" cy="4105470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4E0207-FBE1-5F22-EC8A-98784B8EEE1C}"/>
              </a:ext>
            </a:extLst>
          </p:cNvPr>
          <p:cNvSpPr/>
          <p:nvPr/>
        </p:nvSpPr>
        <p:spPr>
          <a:xfrm>
            <a:off x="0" y="6516390"/>
            <a:ext cx="3526011" cy="3301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Recycling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1B9133-0702-9FB3-7FDA-52AB4D8F48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0" cy="106882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411AAB1-72E5-5C50-C45F-D77C8C576502}"/>
              </a:ext>
            </a:extLst>
          </p:cNvPr>
          <p:cNvSpPr txBox="1">
            <a:spLocks/>
          </p:cNvSpPr>
          <p:nvPr/>
        </p:nvSpPr>
        <p:spPr>
          <a:xfrm>
            <a:off x="3238958" y="111021"/>
            <a:ext cx="6956999" cy="846774"/>
          </a:xfrm>
          <a:prstGeom prst="flowChartAlternateProcess">
            <a:avLst/>
          </a:prstGeom>
          <a:noFill/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CURBSIDE RECYCLING PROGRAM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00FC03-24EA-F295-7CB6-3062F2063422}"/>
              </a:ext>
            </a:extLst>
          </p:cNvPr>
          <p:cNvSpPr/>
          <p:nvPr/>
        </p:nvSpPr>
        <p:spPr>
          <a:xfrm>
            <a:off x="0" y="31146"/>
            <a:ext cx="12191999" cy="6805083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C0BA09-3794-5652-B1D0-53D25371C4B4}"/>
              </a:ext>
            </a:extLst>
          </p:cNvPr>
          <p:cNvSpPr txBox="1"/>
          <p:nvPr/>
        </p:nvSpPr>
        <p:spPr>
          <a:xfrm>
            <a:off x="85726" y="1133733"/>
            <a:ext cx="594712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prstClr val="black"/>
                </a:solidFill>
              </a:rPr>
              <a:t>Collection</a:t>
            </a:r>
            <a:r>
              <a:rPr lang="en-US" sz="2000" dirty="0">
                <a:solidFill>
                  <a:prstClr val="black"/>
                </a:solidFill>
              </a:rPr>
              <a:t> for single-stream curbside recycling began October 2013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Collects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62,000 tons per year;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67% cart setout rate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Accepts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plastic bottles, jugs, &amp; containers; metal cans; glass bottles &amp; jars; &amp; paper, paperboard, &amp; cardboard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In</a:t>
            </a:r>
            <a:r>
              <a:rPr lang="en-US" sz="2000" b="1" dirty="0">
                <a:solidFill>
                  <a:prstClr val="black"/>
                </a:solidFill>
              </a:rPr>
              <a:t>creased</a:t>
            </a:r>
            <a:r>
              <a:rPr lang="en-US" sz="2000" dirty="0">
                <a:solidFill>
                  <a:prstClr val="black"/>
                </a:solidFill>
              </a:rPr>
              <a:t> landfill lifespan by &lt;2 years since Oct. 2013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2000" b="1" dirty="0">
                <a:solidFill>
                  <a:prstClr val="black"/>
                </a:solidFill>
              </a:rPr>
              <a:t>Education &amp; Outreach:</a:t>
            </a:r>
          </a:p>
        </p:txBody>
      </p:sp>
      <p:pic>
        <p:nvPicPr>
          <p:cNvPr id="3" name="Online Media 2" title="The Recycle Life Cycle">
            <a:hlinkClick r:id="" action="ppaction://media"/>
            <a:extLst>
              <a:ext uri="{FF2B5EF4-FFF2-40B4-BE49-F238E27FC236}">
                <a16:creationId xmlns:a16="http://schemas.microsoft.com/office/drawing/2014/main" id="{E7211E62-FA9E-CBF9-289A-51EAC8575FB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6080607" y="1162638"/>
            <a:ext cx="6012832" cy="339725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graphicFrame>
        <p:nvGraphicFramePr>
          <p:cNvPr id="7" name="Table 9">
            <a:extLst>
              <a:ext uri="{FF2B5EF4-FFF2-40B4-BE49-F238E27FC236}">
                <a16:creationId xmlns:a16="http://schemas.microsoft.com/office/drawing/2014/main" id="{F822922C-D1E7-D606-91F1-7894D6DC2A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143120"/>
              </p:ext>
            </p:extLst>
          </p:nvPr>
        </p:nvGraphicFramePr>
        <p:xfrm>
          <a:off x="139700" y="4542014"/>
          <a:ext cx="5722338" cy="1781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3152">
                  <a:extLst>
                    <a:ext uri="{9D8B030D-6E8A-4147-A177-3AD203B41FA5}">
                      <a16:colId xmlns:a16="http://schemas.microsoft.com/office/drawing/2014/main" val="19978044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058659248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912642659"/>
                    </a:ext>
                  </a:extLst>
                </a:gridCol>
                <a:gridCol w="1598186">
                  <a:extLst>
                    <a:ext uri="{9D8B030D-6E8A-4147-A177-3AD203B41FA5}">
                      <a16:colId xmlns:a16="http://schemas.microsoft.com/office/drawing/2014/main" val="3119063866"/>
                    </a:ext>
                  </a:extLst>
                </a:gridCol>
              </a:tblGrid>
              <a:tr h="684460">
                <a:tc>
                  <a:txBody>
                    <a:bodyPr/>
                    <a:lstStyle/>
                    <a:p>
                      <a:r>
                        <a:rPr lang="en-US" dirty="0"/>
                        <a:t>Fiscal Year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Presentations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Media Deliverables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Literature Distribution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9309966"/>
                  </a:ext>
                </a:extLst>
              </a:tr>
              <a:tr h="363189">
                <a:tc>
                  <a:txBody>
                    <a:bodyPr/>
                    <a:lstStyle/>
                    <a:p>
                      <a:r>
                        <a:rPr lang="en-US" dirty="0"/>
                        <a:t>FY2021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768283"/>
                  </a:ext>
                </a:extLst>
              </a:tr>
              <a:tr h="363189">
                <a:tc>
                  <a:txBody>
                    <a:bodyPr/>
                    <a:lstStyle/>
                    <a:p>
                      <a:r>
                        <a:rPr lang="en-US" dirty="0"/>
                        <a:t>FY2022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4806902"/>
                  </a:ext>
                </a:extLst>
              </a:tr>
              <a:tr h="363189">
                <a:tc>
                  <a:txBody>
                    <a:bodyPr/>
                    <a:lstStyle/>
                    <a:p>
                      <a:r>
                        <a:rPr lang="en-US" dirty="0"/>
                        <a:t>FY2023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3051373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0348C64-6097-B9B2-05FD-5D79926B9BA3}"/>
              </a:ext>
            </a:extLst>
          </p:cNvPr>
          <p:cNvSpPr txBox="1"/>
          <p:nvPr/>
        </p:nvSpPr>
        <p:spPr>
          <a:xfrm>
            <a:off x="6032846" y="4653707"/>
            <a:ext cx="635006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/>
              <a:t>Recycling - 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Saves resources, water, and energy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Creates jobs, wages, and tax revenue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Reduces greenhouse gas emissions</a:t>
            </a:r>
          </a:p>
        </p:txBody>
      </p:sp>
      <p:pic>
        <p:nvPicPr>
          <p:cNvPr id="14" name="Graphic 13" descr="Recycle with solid fill">
            <a:extLst>
              <a:ext uri="{FF2B5EF4-FFF2-40B4-BE49-F238E27FC236}">
                <a16:creationId xmlns:a16="http://schemas.microsoft.com/office/drawing/2014/main" id="{966A58AD-308C-7EA3-6077-8FE993D26C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137900" y="475496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14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A174203-382A-AEDC-E042-2BF6DC71E7FC}"/>
              </a:ext>
            </a:extLst>
          </p:cNvPr>
          <p:cNvSpPr txBox="1"/>
          <p:nvPr/>
        </p:nvSpPr>
        <p:spPr>
          <a:xfrm>
            <a:off x="273268" y="1372527"/>
            <a:ext cx="8130503" cy="3785652"/>
          </a:xfrm>
          <a:prstGeom prst="rect">
            <a:avLst/>
          </a:prstGeom>
          <a:noFill/>
          <a:effectLst>
            <a:outerShdw blurRad="101600" dist="101600" dir="5040000" algn="t" rotWithShape="0">
              <a:prstClr val="black">
                <a:alpha val="42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DO NOT BAG YOUR RECYCLABLES!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4C0DAE-8439-1DDC-C193-E54EF8D6B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2560" y="359533"/>
            <a:ext cx="4746172" cy="5811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6771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8EAC42-9C5C-B9C2-1EF0-D1D23366ED29}"/>
              </a:ext>
            </a:extLst>
          </p:cNvPr>
          <p:cNvSpPr/>
          <p:nvPr/>
        </p:nvSpPr>
        <p:spPr>
          <a:xfrm>
            <a:off x="0" y="2721384"/>
            <a:ext cx="3143851" cy="4105470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4E0207-FBE1-5F22-EC8A-98784B8EEE1C}"/>
              </a:ext>
            </a:extLst>
          </p:cNvPr>
          <p:cNvSpPr/>
          <p:nvPr/>
        </p:nvSpPr>
        <p:spPr>
          <a:xfrm>
            <a:off x="0" y="6516390"/>
            <a:ext cx="3526011" cy="3301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Reuse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1B9133-0702-9FB3-7FDA-52AB4D8F48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0" cy="106882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411AAB1-72E5-5C50-C45F-D77C8C576502}"/>
              </a:ext>
            </a:extLst>
          </p:cNvPr>
          <p:cNvSpPr txBox="1">
            <a:spLocks/>
          </p:cNvSpPr>
          <p:nvPr/>
        </p:nvSpPr>
        <p:spPr>
          <a:xfrm>
            <a:off x="2756500" y="110571"/>
            <a:ext cx="8838600" cy="846774"/>
          </a:xfrm>
          <a:prstGeom prst="flowChartAlternateProcess">
            <a:avLst/>
          </a:prstGeom>
          <a:noFill/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DONATION &amp; WASTE DIVERSION PROGRAM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00FC03-24EA-F295-7CB6-3062F2063422}"/>
              </a:ext>
            </a:extLst>
          </p:cNvPr>
          <p:cNvSpPr/>
          <p:nvPr/>
        </p:nvSpPr>
        <p:spPr>
          <a:xfrm>
            <a:off x="0" y="11490"/>
            <a:ext cx="12191999" cy="6824739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C0BA09-3794-5652-B1D0-53D25371C4B4}"/>
              </a:ext>
            </a:extLst>
          </p:cNvPr>
          <p:cNvSpPr txBox="1"/>
          <p:nvPr/>
        </p:nvSpPr>
        <p:spPr>
          <a:xfrm>
            <a:off x="85726" y="1082933"/>
            <a:ext cx="6229349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900" b="1" dirty="0"/>
              <a:t>Partnership</a:t>
            </a:r>
            <a:r>
              <a:rPr lang="en-US" sz="1900" dirty="0"/>
              <a:t> with Goodwill Industries-Suncoast to receive donations at Solid Waste Department disposal sites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900" b="1" dirty="0"/>
              <a:t>Launched</a:t>
            </a:r>
            <a:r>
              <a:rPr lang="en-US" sz="1900" dirty="0"/>
              <a:t> Pilot September 12</a:t>
            </a:r>
            <a:r>
              <a:rPr lang="en-US" sz="1900" baseline="30000" dirty="0"/>
              <a:t>th</a:t>
            </a:r>
            <a:r>
              <a:rPr lang="en-US" sz="1900" dirty="0"/>
              <a:t>, 2022, and expanded to second site August 11</a:t>
            </a:r>
            <a:r>
              <a:rPr lang="en-US" sz="1900" baseline="30000" dirty="0"/>
              <a:t>th</a:t>
            </a:r>
            <a:r>
              <a:rPr lang="en-US" sz="1900" dirty="0"/>
              <a:t>, 2023</a:t>
            </a:r>
            <a:endParaRPr lang="en-US" sz="1900" baseline="30000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900" b="1" dirty="0"/>
              <a:t>Results</a:t>
            </a:r>
            <a:r>
              <a:rPr lang="en-US" sz="1900" dirty="0"/>
              <a:t> through September 1</a:t>
            </a:r>
            <a:r>
              <a:rPr lang="en-US" sz="1900" baseline="30000" dirty="0"/>
              <a:t>st</a:t>
            </a:r>
            <a:r>
              <a:rPr lang="en-US" sz="1900" dirty="0"/>
              <a:t>, 2023:</a:t>
            </a:r>
            <a:br>
              <a:rPr lang="en-US" sz="1900" dirty="0"/>
            </a:br>
            <a:endParaRPr lang="en-US" sz="1900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1900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12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900" b="1" dirty="0"/>
              <a:t>Award-Winning Program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900" dirty="0"/>
              <a:t>Recycle Florida Today Outstanding Public Program 2023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900" dirty="0"/>
              <a:t>Plan Hillsborough Planning &amp; Design Award 2023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900" b="1" dirty="0"/>
              <a:t>Media Coverage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900" dirty="0"/>
              <a:t>5 Magazines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900" dirty="0"/>
              <a:t>4 TV News pieces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900" dirty="0"/>
              <a:t>3 Industry Newsletters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900" dirty="0"/>
              <a:t>2 Statewide Conference Presentations</a:t>
            </a:r>
          </a:p>
        </p:txBody>
      </p:sp>
      <p:graphicFrame>
        <p:nvGraphicFramePr>
          <p:cNvPr id="24" name="Table 6">
            <a:extLst>
              <a:ext uri="{FF2B5EF4-FFF2-40B4-BE49-F238E27FC236}">
                <a16:creationId xmlns:a16="http://schemas.microsoft.com/office/drawing/2014/main" id="{4123976A-2CBF-F41D-6B3B-16903F11C1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886771"/>
              </p:ext>
            </p:extLst>
          </p:nvPr>
        </p:nvGraphicFramePr>
        <p:xfrm>
          <a:off x="475060" y="2770498"/>
          <a:ext cx="5337582" cy="84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6749">
                  <a:extLst>
                    <a:ext uri="{9D8B030D-6E8A-4147-A177-3AD203B41FA5}">
                      <a16:colId xmlns:a16="http://schemas.microsoft.com/office/drawing/2014/main" val="22876307"/>
                    </a:ext>
                  </a:extLst>
                </a:gridCol>
                <a:gridCol w="1430590">
                  <a:extLst>
                    <a:ext uri="{9D8B030D-6E8A-4147-A177-3AD203B41FA5}">
                      <a16:colId xmlns:a16="http://schemas.microsoft.com/office/drawing/2014/main" val="4151113362"/>
                    </a:ext>
                  </a:extLst>
                </a:gridCol>
                <a:gridCol w="1489787">
                  <a:extLst>
                    <a:ext uri="{9D8B030D-6E8A-4147-A177-3AD203B41FA5}">
                      <a16:colId xmlns:a16="http://schemas.microsoft.com/office/drawing/2014/main" val="1347556337"/>
                    </a:ext>
                  </a:extLst>
                </a:gridCol>
                <a:gridCol w="1440456">
                  <a:extLst>
                    <a:ext uri="{9D8B030D-6E8A-4147-A177-3AD203B41FA5}">
                      <a16:colId xmlns:a16="http://schemas.microsoft.com/office/drawing/2014/main" val="2790989763"/>
                    </a:ext>
                  </a:extLst>
                </a:gridCol>
              </a:tblGrid>
              <a:tr h="493402"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Donor Count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Approximate Piece Count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Diverted Weight (lbs.)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8061078"/>
                  </a:ext>
                </a:extLst>
              </a:tr>
              <a:tr h="2944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1,549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44,629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74,120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7624725"/>
                  </a:ext>
                </a:extLst>
              </a:tr>
            </a:tbl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BF2AE2F5-EDAF-4AF4-51C4-7E44C9ED24AE}"/>
              </a:ext>
            </a:extLst>
          </p:cNvPr>
          <p:cNvSpPr txBox="1"/>
          <p:nvPr/>
        </p:nvSpPr>
        <p:spPr>
          <a:xfrm>
            <a:off x="6353172" y="3921085"/>
            <a:ext cx="4358501" cy="369332"/>
          </a:xfrm>
          <a:prstGeom prst="rect">
            <a:avLst/>
          </a:prstGeom>
          <a:solidFill>
            <a:schemeClr val="bg2">
              <a:alpha val="5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6209 County Road 579, Seffner, FL 33584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A58179-7713-E399-D3D0-46C987CCA269}"/>
              </a:ext>
            </a:extLst>
          </p:cNvPr>
          <p:cNvSpPr txBox="1"/>
          <p:nvPr/>
        </p:nvSpPr>
        <p:spPr>
          <a:xfrm>
            <a:off x="6353173" y="4290417"/>
            <a:ext cx="4358501" cy="369332"/>
          </a:xfrm>
          <a:prstGeom prst="rect">
            <a:avLst/>
          </a:prstGeom>
          <a:solidFill>
            <a:schemeClr val="bg2">
              <a:alpha val="56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13000 U.S. Highway 41, Gibsonton, FL 33534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00BE968-81DA-8F1E-C3FE-C195E75C3473}"/>
              </a:ext>
            </a:extLst>
          </p:cNvPr>
          <p:cNvSpPr txBox="1"/>
          <p:nvPr/>
        </p:nvSpPr>
        <p:spPr>
          <a:xfrm>
            <a:off x="6315075" y="4706396"/>
            <a:ext cx="635006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/>
              <a:t>Goodwill Industries-Suncoast - 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Decreased contamination &amp; disposal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Creates 6 new jobs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12% increase in donations in area</a:t>
            </a:r>
          </a:p>
        </p:txBody>
      </p:sp>
      <p:pic>
        <p:nvPicPr>
          <p:cNvPr id="8192" name="Picture 8191">
            <a:extLst>
              <a:ext uri="{FF2B5EF4-FFF2-40B4-BE49-F238E27FC236}">
                <a16:creationId xmlns:a16="http://schemas.microsoft.com/office/drawing/2014/main" id="{262AD9BC-3638-5165-8597-71D6EE382D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56733" y="1135685"/>
            <a:ext cx="2993090" cy="3455756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5F80B2A-D423-5A3E-C772-53BBCE253B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004863" y="1568781"/>
            <a:ext cx="3472205" cy="2606013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362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20471</TotalTime>
  <Words>851</Words>
  <Application>Microsoft Office PowerPoint</Application>
  <PresentationFormat>Widescreen</PresentationFormat>
  <Paragraphs>165</Paragraphs>
  <Slides>11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Times New Roman</vt:lpstr>
      <vt:lpstr>Wingdings</vt:lpstr>
      <vt:lpstr>1_Office Theme</vt:lpstr>
      <vt:lpstr>2_Office Theme</vt:lpstr>
      <vt:lpstr>Office Theme</vt:lpstr>
      <vt:lpstr>PowerPoint Presentation</vt:lpstr>
      <vt:lpstr>PowerPoint Presentation</vt:lpstr>
      <vt:lpstr>PowerPoint Presentation</vt:lpstr>
      <vt:lpstr>SOUTHEAST COUNTY LANDFILL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TAMPA BAY REGIONAL RECYCLING PARTNERSHIP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Galanis Michalis</dc:creator>
  <cp:lastModifiedBy>Keyna Cory</cp:lastModifiedBy>
  <cp:revision>395</cp:revision>
  <cp:lastPrinted>2019-03-28T19:21:02Z</cp:lastPrinted>
  <dcterms:created xsi:type="dcterms:W3CDTF">2016-08-15T19:14:01Z</dcterms:created>
  <dcterms:modified xsi:type="dcterms:W3CDTF">2023-11-17T18:42:31Z</dcterms:modified>
</cp:coreProperties>
</file>